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56" r:id="rId2"/>
    <p:sldId id="257" r:id="rId3"/>
    <p:sldId id="297" r:id="rId4"/>
    <p:sldId id="269" r:id="rId5"/>
    <p:sldId id="287" r:id="rId6"/>
    <p:sldId id="298" r:id="rId7"/>
    <p:sldId id="299" r:id="rId8"/>
    <p:sldId id="261" r:id="rId9"/>
    <p:sldId id="300" r:id="rId10"/>
    <p:sldId id="301" r:id="rId11"/>
    <p:sldId id="302" r:id="rId12"/>
    <p:sldId id="266" r:id="rId13"/>
    <p:sldId id="303" r:id="rId14"/>
    <p:sldId id="270" r:id="rId15"/>
    <p:sldId id="304" r:id="rId16"/>
    <p:sldId id="305" r:id="rId17"/>
    <p:sldId id="306" r:id="rId18"/>
    <p:sldId id="310" r:id="rId19"/>
    <p:sldId id="309" r:id="rId20"/>
    <p:sldId id="295" r:id="rId21"/>
    <p:sldId id="307" r:id="rId22"/>
    <p:sldId id="308" r:id="rId23"/>
    <p:sldId id="311" r:id="rId24"/>
    <p:sldId id="312" r:id="rId25"/>
    <p:sldId id="313" r:id="rId26"/>
    <p:sldId id="314" r:id="rId27"/>
    <p:sldId id="323" r:id="rId28"/>
    <p:sldId id="324" r:id="rId29"/>
    <p:sldId id="325" r:id="rId30"/>
    <p:sldId id="258" r:id="rId31"/>
    <p:sldId id="286" r:id="rId32"/>
    <p:sldId id="288" r:id="rId33"/>
    <p:sldId id="315" r:id="rId34"/>
    <p:sldId id="316" r:id="rId35"/>
    <p:sldId id="317" r:id="rId36"/>
    <p:sldId id="320" r:id="rId37"/>
    <p:sldId id="322" r:id="rId38"/>
    <p:sldId id="278" r:id="rId39"/>
    <p:sldId id="282" r:id="rId40"/>
    <p:sldId id="283" r:id="rId41"/>
    <p:sldId id="279" r:id="rId42"/>
    <p:sldId id="294" r:id="rId43"/>
    <p:sldId id="293" r:id="rId44"/>
    <p:sldId id="280" r:id="rId45"/>
    <p:sldId id="281" r:id="rId46"/>
    <p:sldId id="285" r:id="rId47"/>
    <p:sldId id="296"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23" d="100"/>
          <a:sy n="123" d="100"/>
        </p:scale>
        <p:origin x="114"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1B8480-AF89-461E-92C7-C5383D6D29FA}" type="doc">
      <dgm:prSet loTypeId="urn:microsoft.com/office/officeart/2005/8/layout/equation1" loCatId="relationship" qsTypeId="urn:microsoft.com/office/officeart/2005/8/quickstyle/simple5" qsCatId="simple" csTypeId="urn:microsoft.com/office/officeart/2005/8/colors/accent3_2" csCatId="accent3" phldr="1"/>
      <dgm:spPr/>
    </dgm:pt>
    <dgm:pt modelId="{727744DA-A256-4FAC-BE31-D8DAC9E8D40C}">
      <dgm:prSet phldrT="[Text]"/>
      <dgm:spPr/>
      <dgm:t>
        <a:bodyPr/>
        <a:lstStyle/>
        <a:p>
          <a:r>
            <a:rPr lang="en-US" dirty="0" smtClean="0"/>
            <a:t>Joint Access Management System (JAMS)</a:t>
          </a:r>
          <a:endParaRPr lang="en-US" dirty="0"/>
        </a:p>
      </dgm:t>
    </dgm:pt>
    <dgm:pt modelId="{CDF6456C-5F6C-4153-B8C5-84294785C6D8}" type="parTrans" cxnId="{6F401F81-F82E-42E0-AEAB-88999B88F5FB}">
      <dgm:prSet/>
      <dgm:spPr/>
      <dgm:t>
        <a:bodyPr/>
        <a:lstStyle/>
        <a:p>
          <a:endParaRPr lang="en-US"/>
        </a:p>
      </dgm:t>
    </dgm:pt>
    <dgm:pt modelId="{913CE7F9-FDA6-46C2-9535-31BFD0EDAA24}" type="sibTrans" cxnId="{6F401F81-F82E-42E0-AEAB-88999B88F5FB}">
      <dgm:prSet/>
      <dgm:spPr>
        <a:solidFill>
          <a:schemeClr val="tx2">
            <a:lumMod val="75000"/>
          </a:schemeClr>
        </a:solidFill>
      </dgm:spPr>
      <dgm:t>
        <a:bodyPr/>
        <a:lstStyle/>
        <a:p>
          <a:endParaRPr lang="en-US"/>
        </a:p>
      </dgm:t>
    </dgm:pt>
    <dgm:pt modelId="{963350FF-0773-4B43-982E-13647FBA523B}">
      <dgm:prSet phldrT="[Text]"/>
      <dgm:spPr/>
      <dgm:t>
        <a:bodyPr/>
        <a:lstStyle/>
        <a:p>
          <a:r>
            <a:rPr lang="en-US" dirty="0" smtClean="0"/>
            <a:t>Joint Clearance Access Verification System (JCAVS)</a:t>
          </a:r>
          <a:endParaRPr lang="en-US" dirty="0"/>
        </a:p>
      </dgm:t>
    </dgm:pt>
    <dgm:pt modelId="{EC7D289B-56D5-4580-A769-EC20F7DFBE5B}" type="parTrans" cxnId="{D685EC9C-CA13-44C3-BD34-926EC1B1B6B1}">
      <dgm:prSet/>
      <dgm:spPr/>
      <dgm:t>
        <a:bodyPr/>
        <a:lstStyle/>
        <a:p>
          <a:endParaRPr lang="en-US"/>
        </a:p>
      </dgm:t>
    </dgm:pt>
    <dgm:pt modelId="{67CAE3DF-A81E-409A-AFF0-654509F9FA58}" type="sibTrans" cxnId="{D685EC9C-CA13-44C3-BD34-926EC1B1B6B1}">
      <dgm:prSet/>
      <dgm:spPr>
        <a:solidFill>
          <a:schemeClr val="tx2">
            <a:lumMod val="75000"/>
          </a:schemeClr>
        </a:solidFill>
      </dgm:spPr>
      <dgm:t>
        <a:bodyPr/>
        <a:lstStyle/>
        <a:p>
          <a:endParaRPr lang="en-US"/>
        </a:p>
      </dgm:t>
    </dgm:pt>
    <dgm:pt modelId="{24993C3E-7374-4F01-A277-B0316BD4A3D1}">
      <dgm:prSet phldrT="[Text]"/>
      <dgm:spPr/>
      <dgm:t>
        <a:bodyPr/>
        <a:lstStyle/>
        <a:p>
          <a:r>
            <a:rPr lang="en-US" dirty="0" smtClean="0"/>
            <a:t>Joint Personnel Adjudication Verification System (JPAS)</a:t>
          </a:r>
          <a:endParaRPr lang="en-US" dirty="0"/>
        </a:p>
      </dgm:t>
    </dgm:pt>
    <dgm:pt modelId="{E2A5C681-3C9A-457A-B262-435E45CDBBCB}" type="parTrans" cxnId="{C77BEBB0-E17C-43A5-B4BC-259C09956643}">
      <dgm:prSet/>
      <dgm:spPr/>
      <dgm:t>
        <a:bodyPr/>
        <a:lstStyle/>
        <a:p>
          <a:endParaRPr lang="en-US"/>
        </a:p>
      </dgm:t>
    </dgm:pt>
    <dgm:pt modelId="{3A42ED84-6AD0-4D35-8CD4-396367967CA8}" type="sibTrans" cxnId="{C77BEBB0-E17C-43A5-B4BC-259C09956643}">
      <dgm:prSet/>
      <dgm:spPr/>
      <dgm:t>
        <a:bodyPr/>
        <a:lstStyle/>
        <a:p>
          <a:endParaRPr lang="en-US"/>
        </a:p>
      </dgm:t>
    </dgm:pt>
    <dgm:pt modelId="{D475F702-6537-4D73-BAB0-C1B68B9D1349}" type="pres">
      <dgm:prSet presAssocID="{D01B8480-AF89-461E-92C7-C5383D6D29FA}" presName="linearFlow" presStyleCnt="0">
        <dgm:presLayoutVars>
          <dgm:dir/>
          <dgm:resizeHandles val="exact"/>
        </dgm:presLayoutVars>
      </dgm:prSet>
      <dgm:spPr/>
    </dgm:pt>
    <dgm:pt modelId="{B14FA935-8F63-4235-8319-CD5B21A409A8}" type="pres">
      <dgm:prSet presAssocID="{727744DA-A256-4FAC-BE31-D8DAC9E8D40C}" presName="node" presStyleLbl="node1" presStyleIdx="0" presStyleCnt="3">
        <dgm:presLayoutVars>
          <dgm:bulletEnabled val="1"/>
        </dgm:presLayoutVars>
      </dgm:prSet>
      <dgm:spPr/>
      <dgm:t>
        <a:bodyPr/>
        <a:lstStyle/>
        <a:p>
          <a:endParaRPr lang="en-US"/>
        </a:p>
      </dgm:t>
    </dgm:pt>
    <dgm:pt modelId="{0E54D650-ACD3-4C18-88AB-9F044DEE607E}" type="pres">
      <dgm:prSet presAssocID="{913CE7F9-FDA6-46C2-9535-31BFD0EDAA24}" presName="spacerL" presStyleCnt="0"/>
      <dgm:spPr/>
    </dgm:pt>
    <dgm:pt modelId="{92B1B1D7-B438-4B02-BADA-9D58616D87B1}" type="pres">
      <dgm:prSet presAssocID="{913CE7F9-FDA6-46C2-9535-31BFD0EDAA24}" presName="sibTrans" presStyleLbl="sibTrans2D1" presStyleIdx="0" presStyleCnt="2"/>
      <dgm:spPr/>
      <dgm:t>
        <a:bodyPr/>
        <a:lstStyle/>
        <a:p>
          <a:endParaRPr lang="en-US"/>
        </a:p>
      </dgm:t>
    </dgm:pt>
    <dgm:pt modelId="{62718AE5-4E8F-479E-8C5A-C7249F17656A}" type="pres">
      <dgm:prSet presAssocID="{913CE7F9-FDA6-46C2-9535-31BFD0EDAA24}" presName="spacerR" presStyleCnt="0"/>
      <dgm:spPr/>
    </dgm:pt>
    <dgm:pt modelId="{E6536D99-388D-413F-81C3-59DD3F41F647}" type="pres">
      <dgm:prSet presAssocID="{963350FF-0773-4B43-982E-13647FBA523B}" presName="node" presStyleLbl="node1" presStyleIdx="1" presStyleCnt="3">
        <dgm:presLayoutVars>
          <dgm:bulletEnabled val="1"/>
        </dgm:presLayoutVars>
      </dgm:prSet>
      <dgm:spPr/>
      <dgm:t>
        <a:bodyPr/>
        <a:lstStyle/>
        <a:p>
          <a:endParaRPr lang="en-US"/>
        </a:p>
      </dgm:t>
    </dgm:pt>
    <dgm:pt modelId="{84677752-BB89-4943-974A-F4D8267DC19C}" type="pres">
      <dgm:prSet presAssocID="{67CAE3DF-A81E-409A-AFF0-654509F9FA58}" presName="spacerL" presStyleCnt="0"/>
      <dgm:spPr/>
    </dgm:pt>
    <dgm:pt modelId="{2FEF7684-9589-4B6A-A05B-8DB0673DBB8E}" type="pres">
      <dgm:prSet presAssocID="{67CAE3DF-A81E-409A-AFF0-654509F9FA58}" presName="sibTrans" presStyleLbl="sibTrans2D1" presStyleIdx="1" presStyleCnt="2"/>
      <dgm:spPr/>
      <dgm:t>
        <a:bodyPr/>
        <a:lstStyle/>
        <a:p>
          <a:endParaRPr lang="en-US"/>
        </a:p>
      </dgm:t>
    </dgm:pt>
    <dgm:pt modelId="{5F861EEC-4560-4173-B3AA-4E28FBD0AB18}" type="pres">
      <dgm:prSet presAssocID="{67CAE3DF-A81E-409A-AFF0-654509F9FA58}" presName="spacerR" presStyleCnt="0"/>
      <dgm:spPr/>
    </dgm:pt>
    <dgm:pt modelId="{ED4804D3-AD30-493C-8512-B6F855AAFCB3}" type="pres">
      <dgm:prSet presAssocID="{24993C3E-7374-4F01-A277-B0316BD4A3D1}" presName="node" presStyleLbl="node1" presStyleIdx="2" presStyleCnt="3">
        <dgm:presLayoutVars>
          <dgm:bulletEnabled val="1"/>
        </dgm:presLayoutVars>
      </dgm:prSet>
      <dgm:spPr/>
      <dgm:t>
        <a:bodyPr/>
        <a:lstStyle/>
        <a:p>
          <a:endParaRPr lang="en-US"/>
        </a:p>
      </dgm:t>
    </dgm:pt>
  </dgm:ptLst>
  <dgm:cxnLst>
    <dgm:cxn modelId="{8F73B999-368A-46B4-8B30-7A0ED2C2F4BE}" type="presOf" srcId="{67CAE3DF-A81E-409A-AFF0-654509F9FA58}" destId="{2FEF7684-9589-4B6A-A05B-8DB0673DBB8E}" srcOrd="0" destOrd="0" presId="urn:microsoft.com/office/officeart/2005/8/layout/equation1"/>
    <dgm:cxn modelId="{F77A88B1-7CD4-40E7-BBDC-E3B412B1EADD}" type="presOf" srcId="{913CE7F9-FDA6-46C2-9535-31BFD0EDAA24}" destId="{92B1B1D7-B438-4B02-BADA-9D58616D87B1}" srcOrd="0" destOrd="0" presId="urn:microsoft.com/office/officeart/2005/8/layout/equation1"/>
    <dgm:cxn modelId="{4211CE30-5EAB-4C5C-884D-3A0961652B75}" type="presOf" srcId="{727744DA-A256-4FAC-BE31-D8DAC9E8D40C}" destId="{B14FA935-8F63-4235-8319-CD5B21A409A8}" srcOrd="0" destOrd="0" presId="urn:microsoft.com/office/officeart/2005/8/layout/equation1"/>
    <dgm:cxn modelId="{852BD684-0172-4453-9F85-8F3125E18DAF}" type="presOf" srcId="{D01B8480-AF89-461E-92C7-C5383D6D29FA}" destId="{D475F702-6537-4D73-BAB0-C1B68B9D1349}" srcOrd="0" destOrd="0" presId="urn:microsoft.com/office/officeart/2005/8/layout/equation1"/>
    <dgm:cxn modelId="{9EF0B2B7-A4E6-4621-8E43-E14ED9D93534}" type="presOf" srcId="{963350FF-0773-4B43-982E-13647FBA523B}" destId="{E6536D99-388D-413F-81C3-59DD3F41F647}" srcOrd="0" destOrd="0" presId="urn:microsoft.com/office/officeart/2005/8/layout/equation1"/>
    <dgm:cxn modelId="{0F218F62-E04E-4118-A0A9-B9B19577F018}" type="presOf" srcId="{24993C3E-7374-4F01-A277-B0316BD4A3D1}" destId="{ED4804D3-AD30-493C-8512-B6F855AAFCB3}" srcOrd="0" destOrd="0" presId="urn:microsoft.com/office/officeart/2005/8/layout/equation1"/>
    <dgm:cxn modelId="{C77BEBB0-E17C-43A5-B4BC-259C09956643}" srcId="{D01B8480-AF89-461E-92C7-C5383D6D29FA}" destId="{24993C3E-7374-4F01-A277-B0316BD4A3D1}" srcOrd="2" destOrd="0" parTransId="{E2A5C681-3C9A-457A-B262-435E45CDBBCB}" sibTransId="{3A42ED84-6AD0-4D35-8CD4-396367967CA8}"/>
    <dgm:cxn modelId="{6F401F81-F82E-42E0-AEAB-88999B88F5FB}" srcId="{D01B8480-AF89-461E-92C7-C5383D6D29FA}" destId="{727744DA-A256-4FAC-BE31-D8DAC9E8D40C}" srcOrd="0" destOrd="0" parTransId="{CDF6456C-5F6C-4153-B8C5-84294785C6D8}" sibTransId="{913CE7F9-FDA6-46C2-9535-31BFD0EDAA24}"/>
    <dgm:cxn modelId="{D685EC9C-CA13-44C3-BD34-926EC1B1B6B1}" srcId="{D01B8480-AF89-461E-92C7-C5383D6D29FA}" destId="{963350FF-0773-4B43-982E-13647FBA523B}" srcOrd="1" destOrd="0" parTransId="{EC7D289B-56D5-4580-A769-EC20F7DFBE5B}" sibTransId="{67CAE3DF-A81E-409A-AFF0-654509F9FA58}"/>
    <dgm:cxn modelId="{710ACF4F-9D97-45B5-8DAE-62F7E7D04AAA}" type="presParOf" srcId="{D475F702-6537-4D73-BAB0-C1B68B9D1349}" destId="{B14FA935-8F63-4235-8319-CD5B21A409A8}" srcOrd="0" destOrd="0" presId="urn:microsoft.com/office/officeart/2005/8/layout/equation1"/>
    <dgm:cxn modelId="{3EBE5984-4125-47D2-89B3-4D7F96124704}" type="presParOf" srcId="{D475F702-6537-4D73-BAB0-C1B68B9D1349}" destId="{0E54D650-ACD3-4C18-88AB-9F044DEE607E}" srcOrd="1" destOrd="0" presId="urn:microsoft.com/office/officeart/2005/8/layout/equation1"/>
    <dgm:cxn modelId="{EBAFA92A-6046-40B4-847E-194336DDECDB}" type="presParOf" srcId="{D475F702-6537-4D73-BAB0-C1B68B9D1349}" destId="{92B1B1D7-B438-4B02-BADA-9D58616D87B1}" srcOrd="2" destOrd="0" presId="urn:microsoft.com/office/officeart/2005/8/layout/equation1"/>
    <dgm:cxn modelId="{275ECFC6-3CD1-4B69-B857-A01664829B0C}" type="presParOf" srcId="{D475F702-6537-4D73-BAB0-C1B68B9D1349}" destId="{62718AE5-4E8F-479E-8C5A-C7249F17656A}" srcOrd="3" destOrd="0" presId="urn:microsoft.com/office/officeart/2005/8/layout/equation1"/>
    <dgm:cxn modelId="{0778B26F-DC19-4ABB-B418-DB77667EC364}" type="presParOf" srcId="{D475F702-6537-4D73-BAB0-C1B68B9D1349}" destId="{E6536D99-388D-413F-81C3-59DD3F41F647}" srcOrd="4" destOrd="0" presId="urn:microsoft.com/office/officeart/2005/8/layout/equation1"/>
    <dgm:cxn modelId="{5AAF452A-3586-4C17-BB4E-112F9B363D2C}" type="presParOf" srcId="{D475F702-6537-4D73-BAB0-C1B68B9D1349}" destId="{84677752-BB89-4943-974A-F4D8267DC19C}" srcOrd="5" destOrd="0" presId="urn:microsoft.com/office/officeart/2005/8/layout/equation1"/>
    <dgm:cxn modelId="{DA96984A-2C48-4CDF-928F-26311AD9C868}" type="presParOf" srcId="{D475F702-6537-4D73-BAB0-C1B68B9D1349}" destId="{2FEF7684-9589-4B6A-A05B-8DB0673DBB8E}" srcOrd="6" destOrd="0" presId="urn:microsoft.com/office/officeart/2005/8/layout/equation1"/>
    <dgm:cxn modelId="{D946848D-3CD8-45B4-86FA-A1773C10E7E4}" type="presParOf" srcId="{D475F702-6537-4D73-BAB0-C1B68B9D1349}" destId="{5F861EEC-4560-4173-B3AA-4E28FBD0AB18}" srcOrd="7" destOrd="0" presId="urn:microsoft.com/office/officeart/2005/8/layout/equation1"/>
    <dgm:cxn modelId="{465FB9B7-BD0F-4F2B-B608-6361F8A5ED0D}" type="presParOf" srcId="{D475F702-6537-4D73-BAB0-C1B68B9D1349}" destId="{ED4804D3-AD30-493C-8512-B6F855AAFCB3}"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1B8480-AF89-461E-92C7-C5383D6D29FA}" type="doc">
      <dgm:prSet loTypeId="urn:microsoft.com/office/officeart/2005/8/layout/equation1" loCatId="relationship" qsTypeId="urn:microsoft.com/office/officeart/2005/8/quickstyle/simple5" qsCatId="simple" csTypeId="urn:microsoft.com/office/officeart/2005/8/colors/accent4_2" csCatId="accent4" phldr="1"/>
      <dgm:spPr/>
    </dgm:pt>
    <dgm:pt modelId="{727744DA-A256-4FAC-BE31-D8DAC9E8D40C}">
      <dgm:prSet phldrT="[Text]"/>
      <dgm:spPr/>
      <dgm:t>
        <a:bodyPr/>
        <a:lstStyle/>
        <a:p>
          <a:r>
            <a:rPr lang="en-US" dirty="0" smtClean="0"/>
            <a:t>Case Adjudication Tracking System (CATS)</a:t>
          </a:r>
          <a:endParaRPr lang="en-US" dirty="0"/>
        </a:p>
      </dgm:t>
    </dgm:pt>
    <dgm:pt modelId="{CDF6456C-5F6C-4153-B8C5-84294785C6D8}" type="parTrans" cxnId="{6F401F81-F82E-42E0-AEAB-88999B88F5FB}">
      <dgm:prSet/>
      <dgm:spPr/>
      <dgm:t>
        <a:bodyPr/>
        <a:lstStyle/>
        <a:p>
          <a:endParaRPr lang="en-US"/>
        </a:p>
      </dgm:t>
    </dgm:pt>
    <dgm:pt modelId="{913CE7F9-FDA6-46C2-9535-31BFD0EDAA24}" type="sibTrans" cxnId="{6F401F81-F82E-42E0-AEAB-88999B88F5FB}">
      <dgm:prSet/>
      <dgm:spPr>
        <a:solidFill>
          <a:schemeClr val="tx2">
            <a:lumMod val="75000"/>
          </a:schemeClr>
        </a:solidFill>
      </dgm:spPr>
      <dgm:t>
        <a:bodyPr/>
        <a:lstStyle/>
        <a:p>
          <a:endParaRPr lang="en-US"/>
        </a:p>
      </dgm:t>
    </dgm:pt>
    <dgm:pt modelId="{963350FF-0773-4B43-982E-13647FBA523B}">
      <dgm:prSet phldrT="[Text]"/>
      <dgm:spPr/>
      <dgm:t>
        <a:bodyPr/>
        <a:lstStyle/>
        <a:p>
          <a:r>
            <a:rPr lang="en-US" dirty="0" smtClean="0"/>
            <a:t>Joint Verification System   (JVS)</a:t>
          </a:r>
          <a:endParaRPr lang="en-US" dirty="0"/>
        </a:p>
      </dgm:t>
    </dgm:pt>
    <dgm:pt modelId="{EC7D289B-56D5-4580-A769-EC20F7DFBE5B}" type="parTrans" cxnId="{D685EC9C-CA13-44C3-BD34-926EC1B1B6B1}">
      <dgm:prSet/>
      <dgm:spPr/>
      <dgm:t>
        <a:bodyPr/>
        <a:lstStyle/>
        <a:p>
          <a:endParaRPr lang="en-US"/>
        </a:p>
      </dgm:t>
    </dgm:pt>
    <dgm:pt modelId="{67CAE3DF-A81E-409A-AFF0-654509F9FA58}" type="sibTrans" cxnId="{D685EC9C-CA13-44C3-BD34-926EC1B1B6B1}">
      <dgm:prSet/>
      <dgm:spPr>
        <a:solidFill>
          <a:schemeClr val="tx2">
            <a:lumMod val="75000"/>
          </a:schemeClr>
        </a:solidFill>
      </dgm:spPr>
      <dgm:t>
        <a:bodyPr/>
        <a:lstStyle/>
        <a:p>
          <a:endParaRPr lang="en-US"/>
        </a:p>
      </dgm:t>
    </dgm:pt>
    <dgm:pt modelId="{24993C3E-7374-4F01-A277-B0316BD4A3D1}">
      <dgm:prSet phldrT="[Text]"/>
      <dgm:spPr/>
      <dgm:t>
        <a:bodyPr/>
        <a:lstStyle/>
        <a:p>
          <a:r>
            <a:rPr lang="en-US" dirty="0" smtClean="0"/>
            <a:t>Defense Information System for Security (DISS)</a:t>
          </a:r>
          <a:endParaRPr lang="en-US" dirty="0"/>
        </a:p>
      </dgm:t>
    </dgm:pt>
    <dgm:pt modelId="{E2A5C681-3C9A-457A-B262-435E45CDBBCB}" type="parTrans" cxnId="{C77BEBB0-E17C-43A5-B4BC-259C09956643}">
      <dgm:prSet/>
      <dgm:spPr/>
      <dgm:t>
        <a:bodyPr/>
        <a:lstStyle/>
        <a:p>
          <a:endParaRPr lang="en-US"/>
        </a:p>
      </dgm:t>
    </dgm:pt>
    <dgm:pt modelId="{3A42ED84-6AD0-4D35-8CD4-396367967CA8}" type="sibTrans" cxnId="{C77BEBB0-E17C-43A5-B4BC-259C09956643}">
      <dgm:prSet/>
      <dgm:spPr/>
      <dgm:t>
        <a:bodyPr/>
        <a:lstStyle/>
        <a:p>
          <a:endParaRPr lang="en-US"/>
        </a:p>
      </dgm:t>
    </dgm:pt>
    <dgm:pt modelId="{D475F702-6537-4D73-BAB0-C1B68B9D1349}" type="pres">
      <dgm:prSet presAssocID="{D01B8480-AF89-461E-92C7-C5383D6D29FA}" presName="linearFlow" presStyleCnt="0">
        <dgm:presLayoutVars>
          <dgm:dir/>
          <dgm:resizeHandles val="exact"/>
        </dgm:presLayoutVars>
      </dgm:prSet>
      <dgm:spPr/>
    </dgm:pt>
    <dgm:pt modelId="{B14FA935-8F63-4235-8319-CD5B21A409A8}" type="pres">
      <dgm:prSet presAssocID="{727744DA-A256-4FAC-BE31-D8DAC9E8D40C}" presName="node" presStyleLbl="node1" presStyleIdx="0" presStyleCnt="3">
        <dgm:presLayoutVars>
          <dgm:bulletEnabled val="1"/>
        </dgm:presLayoutVars>
      </dgm:prSet>
      <dgm:spPr/>
      <dgm:t>
        <a:bodyPr/>
        <a:lstStyle/>
        <a:p>
          <a:endParaRPr lang="en-US"/>
        </a:p>
      </dgm:t>
    </dgm:pt>
    <dgm:pt modelId="{0E54D650-ACD3-4C18-88AB-9F044DEE607E}" type="pres">
      <dgm:prSet presAssocID="{913CE7F9-FDA6-46C2-9535-31BFD0EDAA24}" presName="spacerL" presStyleCnt="0"/>
      <dgm:spPr/>
    </dgm:pt>
    <dgm:pt modelId="{92B1B1D7-B438-4B02-BADA-9D58616D87B1}" type="pres">
      <dgm:prSet presAssocID="{913CE7F9-FDA6-46C2-9535-31BFD0EDAA24}" presName="sibTrans" presStyleLbl="sibTrans2D1" presStyleIdx="0" presStyleCnt="2"/>
      <dgm:spPr/>
      <dgm:t>
        <a:bodyPr/>
        <a:lstStyle/>
        <a:p>
          <a:endParaRPr lang="en-US"/>
        </a:p>
      </dgm:t>
    </dgm:pt>
    <dgm:pt modelId="{62718AE5-4E8F-479E-8C5A-C7249F17656A}" type="pres">
      <dgm:prSet presAssocID="{913CE7F9-FDA6-46C2-9535-31BFD0EDAA24}" presName="spacerR" presStyleCnt="0"/>
      <dgm:spPr/>
    </dgm:pt>
    <dgm:pt modelId="{E6536D99-388D-413F-81C3-59DD3F41F647}" type="pres">
      <dgm:prSet presAssocID="{963350FF-0773-4B43-982E-13647FBA523B}" presName="node" presStyleLbl="node1" presStyleIdx="1" presStyleCnt="3">
        <dgm:presLayoutVars>
          <dgm:bulletEnabled val="1"/>
        </dgm:presLayoutVars>
      </dgm:prSet>
      <dgm:spPr/>
      <dgm:t>
        <a:bodyPr/>
        <a:lstStyle/>
        <a:p>
          <a:endParaRPr lang="en-US"/>
        </a:p>
      </dgm:t>
    </dgm:pt>
    <dgm:pt modelId="{84677752-BB89-4943-974A-F4D8267DC19C}" type="pres">
      <dgm:prSet presAssocID="{67CAE3DF-A81E-409A-AFF0-654509F9FA58}" presName="spacerL" presStyleCnt="0"/>
      <dgm:spPr/>
    </dgm:pt>
    <dgm:pt modelId="{2FEF7684-9589-4B6A-A05B-8DB0673DBB8E}" type="pres">
      <dgm:prSet presAssocID="{67CAE3DF-A81E-409A-AFF0-654509F9FA58}" presName="sibTrans" presStyleLbl="sibTrans2D1" presStyleIdx="1" presStyleCnt="2"/>
      <dgm:spPr/>
      <dgm:t>
        <a:bodyPr/>
        <a:lstStyle/>
        <a:p>
          <a:endParaRPr lang="en-US"/>
        </a:p>
      </dgm:t>
    </dgm:pt>
    <dgm:pt modelId="{5F861EEC-4560-4173-B3AA-4E28FBD0AB18}" type="pres">
      <dgm:prSet presAssocID="{67CAE3DF-A81E-409A-AFF0-654509F9FA58}" presName="spacerR" presStyleCnt="0"/>
      <dgm:spPr/>
    </dgm:pt>
    <dgm:pt modelId="{ED4804D3-AD30-493C-8512-B6F855AAFCB3}" type="pres">
      <dgm:prSet presAssocID="{24993C3E-7374-4F01-A277-B0316BD4A3D1}" presName="node" presStyleLbl="node1" presStyleIdx="2" presStyleCnt="3">
        <dgm:presLayoutVars>
          <dgm:bulletEnabled val="1"/>
        </dgm:presLayoutVars>
      </dgm:prSet>
      <dgm:spPr/>
      <dgm:t>
        <a:bodyPr/>
        <a:lstStyle/>
        <a:p>
          <a:endParaRPr lang="en-US"/>
        </a:p>
      </dgm:t>
    </dgm:pt>
  </dgm:ptLst>
  <dgm:cxnLst>
    <dgm:cxn modelId="{AE55CF8B-B0E5-4AA9-B571-BBEB9C0C51E9}" type="presOf" srcId="{D01B8480-AF89-461E-92C7-C5383D6D29FA}" destId="{D475F702-6537-4D73-BAB0-C1B68B9D1349}" srcOrd="0" destOrd="0" presId="urn:microsoft.com/office/officeart/2005/8/layout/equation1"/>
    <dgm:cxn modelId="{B370EE05-C67E-4A46-8565-E081449D131F}" type="presOf" srcId="{727744DA-A256-4FAC-BE31-D8DAC9E8D40C}" destId="{B14FA935-8F63-4235-8319-CD5B21A409A8}" srcOrd="0" destOrd="0" presId="urn:microsoft.com/office/officeart/2005/8/layout/equation1"/>
    <dgm:cxn modelId="{D685EC9C-CA13-44C3-BD34-926EC1B1B6B1}" srcId="{D01B8480-AF89-461E-92C7-C5383D6D29FA}" destId="{963350FF-0773-4B43-982E-13647FBA523B}" srcOrd="1" destOrd="0" parTransId="{EC7D289B-56D5-4580-A769-EC20F7DFBE5B}" sibTransId="{67CAE3DF-A81E-409A-AFF0-654509F9FA58}"/>
    <dgm:cxn modelId="{B5B9A716-8485-4BF1-A24F-79A712326028}" type="presOf" srcId="{913CE7F9-FDA6-46C2-9535-31BFD0EDAA24}" destId="{92B1B1D7-B438-4B02-BADA-9D58616D87B1}" srcOrd="0" destOrd="0" presId="urn:microsoft.com/office/officeart/2005/8/layout/equation1"/>
    <dgm:cxn modelId="{20882FD0-EFD8-49A2-965B-41EE58D48D99}" type="presOf" srcId="{67CAE3DF-A81E-409A-AFF0-654509F9FA58}" destId="{2FEF7684-9589-4B6A-A05B-8DB0673DBB8E}" srcOrd="0" destOrd="0" presId="urn:microsoft.com/office/officeart/2005/8/layout/equation1"/>
    <dgm:cxn modelId="{81F31BE0-29DF-4750-A6D7-FACB504FC189}" type="presOf" srcId="{963350FF-0773-4B43-982E-13647FBA523B}" destId="{E6536D99-388D-413F-81C3-59DD3F41F647}" srcOrd="0" destOrd="0" presId="urn:microsoft.com/office/officeart/2005/8/layout/equation1"/>
    <dgm:cxn modelId="{C77BEBB0-E17C-43A5-B4BC-259C09956643}" srcId="{D01B8480-AF89-461E-92C7-C5383D6D29FA}" destId="{24993C3E-7374-4F01-A277-B0316BD4A3D1}" srcOrd="2" destOrd="0" parTransId="{E2A5C681-3C9A-457A-B262-435E45CDBBCB}" sibTransId="{3A42ED84-6AD0-4D35-8CD4-396367967CA8}"/>
    <dgm:cxn modelId="{29B8C2E7-D518-4419-AEF3-8C531CF0EF88}" type="presOf" srcId="{24993C3E-7374-4F01-A277-B0316BD4A3D1}" destId="{ED4804D3-AD30-493C-8512-B6F855AAFCB3}" srcOrd="0" destOrd="0" presId="urn:microsoft.com/office/officeart/2005/8/layout/equation1"/>
    <dgm:cxn modelId="{6F401F81-F82E-42E0-AEAB-88999B88F5FB}" srcId="{D01B8480-AF89-461E-92C7-C5383D6D29FA}" destId="{727744DA-A256-4FAC-BE31-D8DAC9E8D40C}" srcOrd="0" destOrd="0" parTransId="{CDF6456C-5F6C-4153-B8C5-84294785C6D8}" sibTransId="{913CE7F9-FDA6-46C2-9535-31BFD0EDAA24}"/>
    <dgm:cxn modelId="{7537D7EB-19C7-4D7B-9DA2-8DA48B9D52A1}" type="presParOf" srcId="{D475F702-6537-4D73-BAB0-C1B68B9D1349}" destId="{B14FA935-8F63-4235-8319-CD5B21A409A8}" srcOrd="0" destOrd="0" presId="urn:microsoft.com/office/officeart/2005/8/layout/equation1"/>
    <dgm:cxn modelId="{0A880B7A-127A-4BF8-99EC-86FA5E1AB791}" type="presParOf" srcId="{D475F702-6537-4D73-BAB0-C1B68B9D1349}" destId="{0E54D650-ACD3-4C18-88AB-9F044DEE607E}" srcOrd="1" destOrd="0" presId="urn:microsoft.com/office/officeart/2005/8/layout/equation1"/>
    <dgm:cxn modelId="{D682F79B-EEAE-4625-A153-7740A0E5096B}" type="presParOf" srcId="{D475F702-6537-4D73-BAB0-C1B68B9D1349}" destId="{92B1B1D7-B438-4B02-BADA-9D58616D87B1}" srcOrd="2" destOrd="0" presId="urn:microsoft.com/office/officeart/2005/8/layout/equation1"/>
    <dgm:cxn modelId="{92293B39-A480-4170-B4B2-CA52F5B10EB8}" type="presParOf" srcId="{D475F702-6537-4D73-BAB0-C1B68B9D1349}" destId="{62718AE5-4E8F-479E-8C5A-C7249F17656A}" srcOrd="3" destOrd="0" presId="urn:microsoft.com/office/officeart/2005/8/layout/equation1"/>
    <dgm:cxn modelId="{93DF09CA-DEEF-48E3-BA99-C15C6F123272}" type="presParOf" srcId="{D475F702-6537-4D73-BAB0-C1B68B9D1349}" destId="{E6536D99-388D-413F-81C3-59DD3F41F647}" srcOrd="4" destOrd="0" presId="urn:microsoft.com/office/officeart/2005/8/layout/equation1"/>
    <dgm:cxn modelId="{06EE0BCC-21EA-4562-B9BB-4905A662551D}" type="presParOf" srcId="{D475F702-6537-4D73-BAB0-C1B68B9D1349}" destId="{84677752-BB89-4943-974A-F4D8267DC19C}" srcOrd="5" destOrd="0" presId="urn:microsoft.com/office/officeart/2005/8/layout/equation1"/>
    <dgm:cxn modelId="{43EB3AE0-99E9-4CDE-A1D7-9B2F04DC29AF}" type="presParOf" srcId="{D475F702-6537-4D73-BAB0-C1B68B9D1349}" destId="{2FEF7684-9589-4B6A-A05B-8DB0673DBB8E}" srcOrd="6" destOrd="0" presId="urn:microsoft.com/office/officeart/2005/8/layout/equation1"/>
    <dgm:cxn modelId="{654513C9-8A5D-49BA-A7FD-BF72587FE7C8}" type="presParOf" srcId="{D475F702-6537-4D73-BAB0-C1B68B9D1349}" destId="{5F861EEC-4560-4173-B3AA-4E28FBD0AB18}" srcOrd="7" destOrd="0" presId="urn:microsoft.com/office/officeart/2005/8/layout/equation1"/>
    <dgm:cxn modelId="{2869B0C4-39D9-4C55-A2A3-C7D04BACD146}" type="presParOf" srcId="{D475F702-6537-4D73-BAB0-C1B68B9D1349}" destId="{ED4804D3-AD30-493C-8512-B6F855AAFCB3}" srcOrd="8" destOrd="0" presId="urn:microsoft.com/office/officeart/2005/8/layout/equati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A5D5BD-EA02-4110-933C-B02D5E4794E4}" type="doc">
      <dgm:prSet loTypeId="urn:microsoft.com/office/officeart/2005/8/layout/pyramid2" loCatId="pyramid" qsTypeId="urn:microsoft.com/office/officeart/2005/8/quickstyle/3d1" qsCatId="3D" csTypeId="urn:microsoft.com/office/officeart/2005/8/colors/accent1_1" csCatId="accent1" phldr="1"/>
      <dgm:spPr/>
      <dgm:t>
        <a:bodyPr/>
        <a:lstStyle/>
        <a:p>
          <a:endParaRPr lang="en-US"/>
        </a:p>
      </dgm:t>
    </dgm:pt>
    <dgm:pt modelId="{73219CFC-C866-481D-BDF7-46E621128B3C}">
      <dgm:prSet phldrT="[Text]" custT="1"/>
      <dgm:spPr/>
      <dgm:t>
        <a:bodyPr/>
        <a:lstStyle/>
        <a:p>
          <a:pPr algn="l"/>
          <a:r>
            <a:rPr lang="en-US" sz="1200" b="1" dirty="0" smtClean="0"/>
            <a:t>LEVEL 2</a:t>
          </a:r>
          <a:r>
            <a:rPr lang="en-US" sz="1200" dirty="0" smtClean="0"/>
            <a:t>  SCI security personnel at unified command, DoD agency, military department or major command/equivalent headquarters. PSM  Net is determined by the responsible SOIC or designee. (Read and Write Access - SSBI)</a:t>
          </a:r>
          <a:endParaRPr lang="en-US" sz="1200" dirty="0"/>
        </a:p>
      </dgm:t>
    </dgm:pt>
    <dgm:pt modelId="{D013BE58-2D6E-4C10-AC8C-F6DDEDC3518B}" type="parTrans" cxnId="{EC439C87-D522-47D7-979F-94C2008B1C6F}">
      <dgm:prSet/>
      <dgm:spPr/>
      <dgm:t>
        <a:bodyPr/>
        <a:lstStyle/>
        <a:p>
          <a:endParaRPr lang="en-US"/>
        </a:p>
      </dgm:t>
    </dgm:pt>
    <dgm:pt modelId="{4223A351-5ADF-43F9-8571-D334F55E0BA2}" type="sibTrans" cxnId="{EC439C87-D522-47D7-979F-94C2008B1C6F}">
      <dgm:prSet/>
      <dgm:spPr/>
      <dgm:t>
        <a:bodyPr/>
        <a:lstStyle/>
        <a:p>
          <a:endParaRPr lang="en-US"/>
        </a:p>
      </dgm:t>
    </dgm:pt>
    <dgm:pt modelId="{92389A2A-E9E1-442D-8A24-154D48347EE2}">
      <dgm:prSet phldrT="[Text]" custT="1"/>
      <dgm:spPr/>
      <dgm:t>
        <a:bodyPr/>
        <a:lstStyle/>
        <a:p>
          <a:pPr algn="l"/>
          <a:r>
            <a:rPr lang="en-US" sz="1200" b="1" u="none" dirty="0" smtClean="0"/>
            <a:t>LEVEL 3 </a:t>
          </a:r>
          <a:r>
            <a:rPr lang="en-US" sz="1200" b="0" dirty="0" smtClean="0"/>
            <a:t>SCI security personnel at echelons subordinate to Level 2 at a particular geographic location (installation, base, post, naval vessel). PSM - Net is determined by the responsible SOIC or designee. (Read and Write Access-SSBI)</a:t>
          </a:r>
          <a:endParaRPr lang="en-US" sz="1200" b="0" dirty="0"/>
        </a:p>
      </dgm:t>
    </dgm:pt>
    <dgm:pt modelId="{C44D789C-712E-4490-A22D-DABD06C2EAB9}" type="parTrans" cxnId="{5AF5BAE5-164E-4585-B4B8-DD250C87EB00}">
      <dgm:prSet/>
      <dgm:spPr/>
      <dgm:t>
        <a:bodyPr/>
        <a:lstStyle/>
        <a:p>
          <a:endParaRPr lang="en-US"/>
        </a:p>
      </dgm:t>
    </dgm:pt>
    <dgm:pt modelId="{7CCB931D-39C0-484D-A360-84C1E07D1549}" type="sibTrans" cxnId="{5AF5BAE5-164E-4585-B4B8-DD250C87EB00}">
      <dgm:prSet/>
      <dgm:spPr/>
      <dgm:t>
        <a:bodyPr/>
        <a:lstStyle/>
        <a:p>
          <a:endParaRPr lang="en-US"/>
        </a:p>
      </dgm:t>
    </dgm:pt>
    <dgm:pt modelId="{AC214DFE-4249-4660-A509-F0146A8486DD}">
      <dgm:prSet phldrT="[Text]" custT="1"/>
      <dgm:spPr/>
      <dgm:t>
        <a:bodyPr/>
        <a:lstStyle/>
        <a:p>
          <a:pPr algn="l"/>
          <a:r>
            <a:rPr lang="en-US" sz="1200" b="1" u="sng" dirty="0" smtClean="0"/>
            <a:t>LEVEL 4 </a:t>
          </a:r>
          <a:r>
            <a:rPr lang="en-US" sz="1200" b="0" dirty="0" smtClean="0"/>
            <a:t>Non-SCI security personnel at unified command, DoD agency, military department or major command/equivalent headquarters. PSM - Net is determined by the responsible Security Officer or designee. (Read and Write Access - NACLC/T3/T3R/ANACI)</a:t>
          </a:r>
          <a:endParaRPr lang="en-US" sz="1200" b="0" dirty="0"/>
        </a:p>
      </dgm:t>
    </dgm:pt>
    <dgm:pt modelId="{5E6E967C-60F4-4A0A-A0C7-AA2398B66A24}" type="parTrans" cxnId="{AF83EA1A-A89A-41FC-88A4-34FA7FBF9A14}">
      <dgm:prSet/>
      <dgm:spPr/>
      <dgm:t>
        <a:bodyPr/>
        <a:lstStyle/>
        <a:p>
          <a:endParaRPr lang="en-US"/>
        </a:p>
      </dgm:t>
    </dgm:pt>
    <dgm:pt modelId="{BFD9E6E9-79D4-4044-A162-52239BAF4CC8}" type="sibTrans" cxnId="{AF83EA1A-A89A-41FC-88A4-34FA7FBF9A14}">
      <dgm:prSet/>
      <dgm:spPr/>
      <dgm:t>
        <a:bodyPr/>
        <a:lstStyle/>
        <a:p>
          <a:endParaRPr lang="en-US"/>
        </a:p>
      </dgm:t>
    </dgm:pt>
    <dgm:pt modelId="{FDF31A7D-6B27-4A32-92F3-5A22AAAD1D52}">
      <dgm:prSet phldrT="[Text]" custT="1"/>
      <dgm:spPr/>
      <dgm:t>
        <a:bodyPr/>
        <a:lstStyle/>
        <a:p>
          <a:pPr algn="l"/>
          <a:r>
            <a:rPr lang="en-US" sz="1200" b="1" u="sng" dirty="0" smtClean="0"/>
            <a:t>LEVEL 5 </a:t>
          </a:r>
          <a:r>
            <a:rPr lang="en-US" sz="1200" dirty="0" smtClean="0"/>
            <a:t>Non-SCI security personnel at echelons subordinate to Level 4 at a particular geographic location (installation, base, post, naval vessel). PSM - Net is determined by the responsible Security Officer or designee. (Read and Write Access - NACLC/ANACI/T3/T3R) </a:t>
          </a:r>
          <a:endParaRPr lang="en-US" sz="1200" b="0" dirty="0"/>
        </a:p>
      </dgm:t>
    </dgm:pt>
    <dgm:pt modelId="{F44E32F3-0739-4123-A936-8953E26835DF}" type="sibTrans" cxnId="{FA5DF1B7-3355-455B-99D2-5BCF03E8B32F}">
      <dgm:prSet/>
      <dgm:spPr/>
      <dgm:t>
        <a:bodyPr/>
        <a:lstStyle/>
        <a:p>
          <a:endParaRPr lang="en-US"/>
        </a:p>
      </dgm:t>
    </dgm:pt>
    <dgm:pt modelId="{9F90FBBC-3832-40DF-A040-A7FC83D1549C}" type="parTrans" cxnId="{FA5DF1B7-3355-455B-99D2-5BCF03E8B32F}">
      <dgm:prSet/>
      <dgm:spPr/>
      <dgm:t>
        <a:bodyPr/>
        <a:lstStyle/>
        <a:p>
          <a:endParaRPr lang="en-US"/>
        </a:p>
      </dgm:t>
    </dgm:pt>
    <dgm:pt modelId="{493BFDC8-73DA-4C2A-8CF5-096106C332E9}">
      <dgm:prSet phldrT="[Text]" custT="1"/>
      <dgm:spPr/>
      <dgm:t>
        <a:bodyPr/>
        <a:lstStyle/>
        <a:p>
          <a:pPr algn="l"/>
          <a:r>
            <a:rPr lang="en-US" sz="1200" b="1" u="sng" dirty="0" smtClean="0"/>
            <a:t>LEVEL 6 </a:t>
          </a:r>
          <a:r>
            <a:rPr lang="en-US" sz="1200" dirty="0" smtClean="0"/>
            <a:t>Unit security manager (additional duty) responsible for security functions as determined by responsible senior security official. (Read and Write Access - NACLC/T3/T3R/ANACI)</a:t>
          </a:r>
          <a:endParaRPr lang="en-US" sz="1200" b="0" dirty="0"/>
        </a:p>
      </dgm:t>
    </dgm:pt>
    <dgm:pt modelId="{549DBF66-14BD-464D-8922-942B1E1A684D}" type="parTrans" cxnId="{BC006E46-F9A6-400E-A47A-2018A0B693DE}">
      <dgm:prSet/>
      <dgm:spPr/>
      <dgm:t>
        <a:bodyPr/>
        <a:lstStyle/>
        <a:p>
          <a:endParaRPr lang="en-US"/>
        </a:p>
      </dgm:t>
    </dgm:pt>
    <dgm:pt modelId="{2C624671-569C-4E16-82A9-73D0FC1BC461}" type="sibTrans" cxnId="{BC006E46-F9A6-400E-A47A-2018A0B693DE}">
      <dgm:prSet/>
      <dgm:spPr/>
      <dgm:t>
        <a:bodyPr/>
        <a:lstStyle/>
        <a:p>
          <a:endParaRPr lang="en-US"/>
        </a:p>
      </dgm:t>
    </dgm:pt>
    <dgm:pt modelId="{6C36533C-4336-4A95-97D9-A94169DAEB25}">
      <dgm:prSet phldrT="[Text]" custT="1"/>
      <dgm:spPr/>
      <dgm:t>
        <a:bodyPr/>
        <a:lstStyle/>
        <a:p>
          <a:pPr algn="l"/>
          <a:r>
            <a:rPr lang="en-US" sz="1200" b="1" dirty="0" smtClean="0"/>
            <a:t>LEVEL 7 </a:t>
          </a:r>
          <a:r>
            <a:rPr lang="en-US" sz="1200" dirty="0" smtClean="0"/>
            <a:t>Non-SCI Entry control personnel. Individuals who grant access to installations, buildings, etc. Varies according to organizations. (Read Access - NACLC/T3/T3R/ANACI)</a:t>
          </a:r>
          <a:endParaRPr lang="en-US" sz="1200" b="0" dirty="0"/>
        </a:p>
      </dgm:t>
    </dgm:pt>
    <dgm:pt modelId="{A1B4B425-0F74-4048-A57A-C38FD6DEECA0}" type="parTrans" cxnId="{D80BCB03-B25D-49A7-B2F7-45697FA0704B}">
      <dgm:prSet/>
      <dgm:spPr/>
      <dgm:t>
        <a:bodyPr/>
        <a:lstStyle/>
        <a:p>
          <a:endParaRPr lang="en-US"/>
        </a:p>
      </dgm:t>
    </dgm:pt>
    <dgm:pt modelId="{9CB4609A-578B-4C06-BD58-18DC1E8EC49D}" type="sibTrans" cxnId="{D80BCB03-B25D-49A7-B2F7-45697FA0704B}">
      <dgm:prSet/>
      <dgm:spPr/>
      <dgm:t>
        <a:bodyPr/>
        <a:lstStyle/>
        <a:p>
          <a:endParaRPr lang="en-US"/>
        </a:p>
      </dgm:t>
    </dgm:pt>
    <dgm:pt modelId="{2C1C2F12-A860-442F-925A-36B45984D3FC}">
      <dgm:prSet phldrT="[Text]" custT="1"/>
      <dgm:spPr/>
      <dgm:t>
        <a:bodyPr/>
        <a:lstStyle/>
        <a:p>
          <a:pPr algn="l"/>
          <a:r>
            <a:rPr lang="en-US" sz="1200" b="1" dirty="0" smtClean="0"/>
            <a:t>LEVEL 8 </a:t>
          </a:r>
          <a:r>
            <a:rPr lang="en-US" sz="1200" dirty="0" smtClean="0"/>
            <a:t>CI Entry control personnel. Individuals who grant access to SCIF installations, buildings, etc. Varies according to organizations. (Read Access - SSBI)</a:t>
          </a:r>
          <a:endParaRPr lang="en-US" sz="1200" b="0" dirty="0"/>
        </a:p>
      </dgm:t>
    </dgm:pt>
    <dgm:pt modelId="{66BFFB05-BD49-4CA7-9F42-4F50162F37A1}" type="parTrans" cxnId="{8EAD72D8-0273-4550-A0D9-8F7AB7A78C3E}">
      <dgm:prSet/>
      <dgm:spPr/>
      <dgm:t>
        <a:bodyPr/>
        <a:lstStyle/>
        <a:p>
          <a:endParaRPr lang="en-US"/>
        </a:p>
      </dgm:t>
    </dgm:pt>
    <dgm:pt modelId="{628425AB-1635-44BB-922F-65E87030AD70}" type="sibTrans" cxnId="{8EAD72D8-0273-4550-A0D9-8F7AB7A78C3E}">
      <dgm:prSet/>
      <dgm:spPr/>
      <dgm:t>
        <a:bodyPr/>
        <a:lstStyle/>
        <a:p>
          <a:endParaRPr lang="en-US"/>
        </a:p>
      </dgm:t>
    </dgm:pt>
    <dgm:pt modelId="{88D81CA0-717E-4634-87C1-B51CD204A61E}">
      <dgm:prSet phldrT="[Text]" custT="1"/>
      <dgm:spPr/>
      <dgm:t>
        <a:bodyPr/>
        <a:lstStyle/>
        <a:p>
          <a:pPr algn="l"/>
          <a:r>
            <a:rPr lang="en-US" sz="1200" b="1" dirty="0" smtClean="0"/>
            <a:t>LEVEL 10 </a:t>
          </a:r>
          <a:r>
            <a:rPr lang="en-US" sz="1200" dirty="0" smtClean="0"/>
            <a:t>Visitor Management. Level 10 users will have the same view of the JCAVS Person Summary as a JCAVS Level 7 User. They will receive Visit Notifications when their SMO is being notified of a visit. A Level 10 User may not be an Account Manager, create or delete an account at any level</a:t>
          </a:r>
          <a:endParaRPr lang="en-US" sz="1200" b="0" dirty="0"/>
        </a:p>
      </dgm:t>
    </dgm:pt>
    <dgm:pt modelId="{E0585D94-5083-4D5C-BE5F-4CA241F751DF}" type="parTrans" cxnId="{D1EA8BCC-D0C2-45C4-8A44-FC43E8F107EB}">
      <dgm:prSet/>
      <dgm:spPr/>
      <dgm:t>
        <a:bodyPr/>
        <a:lstStyle/>
        <a:p>
          <a:endParaRPr lang="en-US"/>
        </a:p>
      </dgm:t>
    </dgm:pt>
    <dgm:pt modelId="{96D8980E-F2BD-42D7-99D4-5A6C3CF0550B}" type="sibTrans" cxnId="{D1EA8BCC-D0C2-45C4-8A44-FC43E8F107EB}">
      <dgm:prSet/>
      <dgm:spPr/>
      <dgm:t>
        <a:bodyPr/>
        <a:lstStyle/>
        <a:p>
          <a:endParaRPr lang="en-US"/>
        </a:p>
      </dgm:t>
    </dgm:pt>
    <dgm:pt modelId="{66D52648-248D-4776-ADFD-BCD75365871D}" type="pres">
      <dgm:prSet presAssocID="{AFA5D5BD-EA02-4110-933C-B02D5E4794E4}" presName="compositeShape" presStyleCnt="0">
        <dgm:presLayoutVars>
          <dgm:dir/>
          <dgm:resizeHandles/>
        </dgm:presLayoutVars>
      </dgm:prSet>
      <dgm:spPr/>
      <dgm:t>
        <a:bodyPr/>
        <a:lstStyle/>
        <a:p>
          <a:endParaRPr lang="en-US"/>
        </a:p>
      </dgm:t>
    </dgm:pt>
    <dgm:pt modelId="{B0C364DC-3132-45D0-911D-8E20F949D008}" type="pres">
      <dgm:prSet presAssocID="{AFA5D5BD-EA02-4110-933C-B02D5E4794E4}" presName="pyramid" presStyleLbl="node1" presStyleIdx="0" presStyleCnt="1" custScaleX="138379" custLinFactNeighborX="15050"/>
      <dgm:spPr/>
    </dgm:pt>
    <dgm:pt modelId="{D8BFCAD8-EA0A-48F2-9E02-DDE1C296C309}" type="pres">
      <dgm:prSet presAssocID="{AFA5D5BD-EA02-4110-933C-B02D5E4794E4}" presName="theList" presStyleCnt="0"/>
      <dgm:spPr/>
    </dgm:pt>
    <dgm:pt modelId="{1277A407-DF60-485A-963A-2B7591FD913F}" type="pres">
      <dgm:prSet presAssocID="{73219CFC-C866-481D-BDF7-46E621128B3C}" presName="aNode" presStyleLbl="fgAcc1" presStyleIdx="0" presStyleCnt="8" custScaleX="225529" custLinFactNeighborX="-27444">
        <dgm:presLayoutVars>
          <dgm:bulletEnabled val="1"/>
        </dgm:presLayoutVars>
      </dgm:prSet>
      <dgm:spPr/>
      <dgm:t>
        <a:bodyPr/>
        <a:lstStyle/>
        <a:p>
          <a:endParaRPr lang="en-US"/>
        </a:p>
      </dgm:t>
    </dgm:pt>
    <dgm:pt modelId="{E1A0191F-1C40-4A97-BA34-EBF95B0C3B08}" type="pres">
      <dgm:prSet presAssocID="{73219CFC-C866-481D-BDF7-46E621128B3C}" presName="aSpace" presStyleCnt="0"/>
      <dgm:spPr/>
    </dgm:pt>
    <dgm:pt modelId="{9C0F7CA1-3B13-41CC-B176-47FB33C161A6}" type="pres">
      <dgm:prSet presAssocID="{92389A2A-E9E1-442D-8A24-154D48347EE2}" presName="aNode" presStyleLbl="fgAcc1" presStyleIdx="1" presStyleCnt="8" custScaleX="225529" custLinFactNeighborX="-27444" custLinFactNeighborY="78725">
        <dgm:presLayoutVars>
          <dgm:bulletEnabled val="1"/>
        </dgm:presLayoutVars>
      </dgm:prSet>
      <dgm:spPr/>
      <dgm:t>
        <a:bodyPr/>
        <a:lstStyle/>
        <a:p>
          <a:endParaRPr lang="en-US"/>
        </a:p>
      </dgm:t>
    </dgm:pt>
    <dgm:pt modelId="{CDCC7CF1-D9E9-4852-8847-C235B7D2D5BC}" type="pres">
      <dgm:prSet presAssocID="{92389A2A-E9E1-442D-8A24-154D48347EE2}" presName="aSpace" presStyleCnt="0"/>
      <dgm:spPr/>
    </dgm:pt>
    <dgm:pt modelId="{FA66E984-5BAA-47B6-B12E-AF6B01C2C5FD}" type="pres">
      <dgm:prSet presAssocID="{AC214DFE-4249-4660-A509-F0146A8486DD}" presName="aNode" presStyleLbl="fgAcc1" presStyleIdx="2" presStyleCnt="8" custScaleX="225529" custLinFactY="7181" custLinFactNeighborX="-27444" custLinFactNeighborY="100000">
        <dgm:presLayoutVars>
          <dgm:bulletEnabled val="1"/>
        </dgm:presLayoutVars>
      </dgm:prSet>
      <dgm:spPr/>
      <dgm:t>
        <a:bodyPr/>
        <a:lstStyle/>
        <a:p>
          <a:endParaRPr lang="en-US"/>
        </a:p>
      </dgm:t>
    </dgm:pt>
    <dgm:pt modelId="{5F2B0A4B-F2BF-4049-AB21-4935EAF082FF}" type="pres">
      <dgm:prSet presAssocID="{AC214DFE-4249-4660-A509-F0146A8486DD}" presName="aSpace" presStyleCnt="0"/>
      <dgm:spPr/>
    </dgm:pt>
    <dgm:pt modelId="{CE3B583E-98E6-43FC-B997-57F42E4F6F1B}" type="pres">
      <dgm:prSet presAssocID="{FDF31A7D-6B27-4A32-92F3-5A22AAAD1D52}" presName="aNode" presStyleLbl="fgAcc1" presStyleIdx="3" presStyleCnt="8" custScaleX="225529" custLinFactY="17021" custLinFactNeighborX="-27444" custLinFactNeighborY="100000">
        <dgm:presLayoutVars>
          <dgm:bulletEnabled val="1"/>
        </dgm:presLayoutVars>
      </dgm:prSet>
      <dgm:spPr/>
      <dgm:t>
        <a:bodyPr/>
        <a:lstStyle/>
        <a:p>
          <a:endParaRPr lang="en-US"/>
        </a:p>
      </dgm:t>
    </dgm:pt>
    <dgm:pt modelId="{4370F064-D609-4B5A-9DA7-A7769DC7882E}" type="pres">
      <dgm:prSet presAssocID="{FDF31A7D-6B27-4A32-92F3-5A22AAAD1D52}" presName="aSpace" presStyleCnt="0"/>
      <dgm:spPr/>
    </dgm:pt>
    <dgm:pt modelId="{FF333EB9-6102-4CA2-BF4C-B8D44E2AB169}" type="pres">
      <dgm:prSet presAssocID="{493BFDC8-73DA-4C2A-8CF5-096106C332E9}" presName="aNode" presStyleLbl="fgAcc1" presStyleIdx="4" presStyleCnt="8" custScaleX="225529" custLinFactY="26861" custLinFactNeighborX="-27444" custLinFactNeighborY="100000">
        <dgm:presLayoutVars>
          <dgm:bulletEnabled val="1"/>
        </dgm:presLayoutVars>
      </dgm:prSet>
      <dgm:spPr/>
      <dgm:t>
        <a:bodyPr/>
        <a:lstStyle/>
        <a:p>
          <a:endParaRPr lang="en-US"/>
        </a:p>
      </dgm:t>
    </dgm:pt>
    <dgm:pt modelId="{81202935-7F34-4D9E-9245-68803D6A7919}" type="pres">
      <dgm:prSet presAssocID="{493BFDC8-73DA-4C2A-8CF5-096106C332E9}" presName="aSpace" presStyleCnt="0"/>
      <dgm:spPr/>
    </dgm:pt>
    <dgm:pt modelId="{94DD520E-073D-4FF1-9A38-FDCAF8211B76}" type="pres">
      <dgm:prSet presAssocID="{6C36533C-4336-4A95-97D9-A94169DAEB25}" presName="aNode" presStyleLbl="fgAcc1" presStyleIdx="5" presStyleCnt="8" custScaleX="225529" custLinFactY="36701" custLinFactNeighborX="-27444" custLinFactNeighborY="100000">
        <dgm:presLayoutVars>
          <dgm:bulletEnabled val="1"/>
        </dgm:presLayoutVars>
      </dgm:prSet>
      <dgm:spPr/>
      <dgm:t>
        <a:bodyPr/>
        <a:lstStyle/>
        <a:p>
          <a:endParaRPr lang="en-US"/>
        </a:p>
      </dgm:t>
    </dgm:pt>
    <dgm:pt modelId="{38AF0390-CE69-48F9-B39B-B1B64C2BB5A8}" type="pres">
      <dgm:prSet presAssocID="{6C36533C-4336-4A95-97D9-A94169DAEB25}" presName="aSpace" presStyleCnt="0"/>
      <dgm:spPr/>
    </dgm:pt>
    <dgm:pt modelId="{685C4A04-BADB-4FE3-A1DA-D37E15472FB2}" type="pres">
      <dgm:prSet presAssocID="{2C1C2F12-A860-442F-925A-36B45984D3FC}" presName="aNode" presStyleLbl="fgAcc1" presStyleIdx="6" presStyleCnt="8" custScaleX="225529" custLinFactY="46541" custLinFactNeighborX="-27444" custLinFactNeighborY="100000">
        <dgm:presLayoutVars>
          <dgm:bulletEnabled val="1"/>
        </dgm:presLayoutVars>
      </dgm:prSet>
      <dgm:spPr/>
      <dgm:t>
        <a:bodyPr/>
        <a:lstStyle/>
        <a:p>
          <a:endParaRPr lang="en-US"/>
        </a:p>
      </dgm:t>
    </dgm:pt>
    <dgm:pt modelId="{4E50EE36-ABC6-4410-B586-11A77EDDB19E}" type="pres">
      <dgm:prSet presAssocID="{2C1C2F12-A860-442F-925A-36B45984D3FC}" presName="aSpace" presStyleCnt="0"/>
      <dgm:spPr/>
    </dgm:pt>
    <dgm:pt modelId="{58D46490-738C-405D-BBC1-F77F70221614}" type="pres">
      <dgm:prSet presAssocID="{88D81CA0-717E-4634-87C1-B51CD204A61E}" presName="aNode" presStyleLbl="fgAcc1" presStyleIdx="7" presStyleCnt="8" custScaleX="225529" custLinFactY="56381" custLinFactNeighborX="-27444" custLinFactNeighborY="100000">
        <dgm:presLayoutVars>
          <dgm:bulletEnabled val="1"/>
        </dgm:presLayoutVars>
      </dgm:prSet>
      <dgm:spPr/>
      <dgm:t>
        <a:bodyPr/>
        <a:lstStyle/>
        <a:p>
          <a:endParaRPr lang="en-US"/>
        </a:p>
      </dgm:t>
    </dgm:pt>
    <dgm:pt modelId="{FD420AFC-44F4-465A-8DC6-B60A2D4CDAB8}" type="pres">
      <dgm:prSet presAssocID="{88D81CA0-717E-4634-87C1-B51CD204A61E}" presName="aSpace" presStyleCnt="0"/>
      <dgm:spPr/>
    </dgm:pt>
  </dgm:ptLst>
  <dgm:cxnLst>
    <dgm:cxn modelId="{962F9AA0-2596-4583-B171-76C4D334094B}" type="presOf" srcId="{88D81CA0-717E-4634-87C1-B51CD204A61E}" destId="{58D46490-738C-405D-BBC1-F77F70221614}" srcOrd="0" destOrd="0" presId="urn:microsoft.com/office/officeart/2005/8/layout/pyramid2"/>
    <dgm:cxn modelId="{1564E8EA-8B54-4185-BB5A-0E17D25FE291}" type="presOf" srcId="{73219CFC-C866-481D-BDF7-46E621128B3C}" destId="{1277A407-DF60-485A-963A-2B7591FD913F}" srcOrd="0" destOrd="0" presId="urn:microsoft.com/office/officeart/2005/8/layout/pyramid2"/>
    <dgm:cxn modelId="{D1EA8BCC-D0C2-45C4-8A44-FC43E8F107EB}" srcId="{AFA5D5BD-EA02-4110-933C-B02D5E4794E4}" destId="{88D81CA0-717E-4634-87C1-B51CD204A61E}" srcOrd="7" destOrd="0" parTransId="{E0585D94-5083-4D5C-BE5F-4CA241F751DF}" sibTransId="{96D8980E-F2BD-42D7-99D4-5A6C3CF0550B}"/>
    <dgm:cxn modelId="{D4861CEA-2C9C-4575-B531-A17E758DE587}" type="presOf" srcId="{2C1C2F12-A860-442F-925A-36B45984D3FC}" destId="{685C4A04-BADB-4FE3-A1DA-D37E15472FB2}" srcOrd="0" destOrd="0" presId="urn:microsoft.com/office/officeart/2005/8/layout/pyramid2"/>
    <dgm:cxn modelId="{FA5DF1B7-3355-455B-99D2-5BCF03E8B32F}" srcId="{AFA5D5BD-EA02-4110-933C-B02D5E4794E4}" destId="{FDF31A7D-6B27-4A32-92F3-5A22AAAD1D52}" srcOrd="3" destOrd="0" parTransId="{9F90FBBC-3832-40DF-A040-A7FC83D1549C}" sibTransId="{F44E32F3-0739-4123-A936-8953E26835DF}"/>
    <dgm:cxn modelId="{EC439C87-D522-47D7-979F-94C2008B1C6F}" srcId="{AFA5D5BD-EA02-4110-933C-B02D5E4794E4}" destId="{73219CFC-C866-481D-BDF7-46E621128B3C}" srcOrd="0" destOrd="0" parTransId="{D013BE58-2D6E-4C10-AC8C-F6DDEDC3518B}" sibTransId="{4223A351-5ADF-43F9-8571-D334F55E0BA2}"/>
    <dgm:cxn modelId="{AF83EA1A-A89A-41FC-88A4-34FA7FBF9A14}" srcId="{AFA5D5BD-EA02-4110-933C-B02D5E4794E4}" destId="{AC214DFE-4249-4660-A509-F0146A8486DD}" srcOrd="2" destOrd="0" parTransId="{5E6E967C-60F4-4A0A-A0C7-AA2398B66A24}" sibTransId="{BFD9E6E9-79D4-4044-A162-52239BAF4CC8}"/>
    <dgm:cxn modelId="{1E80BEFC-E543-4600-93B9-3F50729322AF}" type="presOf" srcId="{493BFDC8-73DA-4C2A-8CF5-096106C332E9}" destId="{FF333EB9-6102-4CA2-BF4C-B8D44E2AB169}" srcOrd="0" destOrd="0" presId="urn:microsoft.com/office/officeart/2005/8/layout/pyramid2"/>
    <dgm:cxn modelId="{A6F0BF23-81FE-4C36-923A-CD39FCC07059}" type="presOf" srcId="{6C36533C-4336-4A95-97D9-A94169DAEB25}" destId="{94DD520E-073D-4FF1-9A38-FDCAF8211B76}" srcOrd="0" destOrd="0" presId="urn:microsoft.com/office/officeart/2005/8/layout/pyramid2"/>
    <dgm:cxn modelId="{8EAD72D8-0273-4550-A0D9-8F7AB7A78C3E}" srcId="{AFA5D5BD-EA02-4110-933C-B02D5E4794E4}" destId="{2C1C2F12-A860-442F-925A-36B45984D3FC}" srcOrd="6" destOrd="0" parTransId="{66BFFB05-BD49-4CA7-9F42-4F50162F37A1}" sibTransId="{628425AB-1635-44BB-922F-65E87030AD70}"/>
    <dgm:cxn modelId="{E0A931C8-486A-49FA-A5B5-1F9210BF00F7}" type="presOf" srcId="{AFA5D5BD-EA02-4110-933C-B02D5E4794E4}" destId="{66D52648-248D-4776-ADFD-BCD75365871D}" srcOrd="0" destOrd="0" presId="urn:microsoft.com/office/officeart/2005/8/layout/pyramid2"/>
    <dgm:cxn modelId="{D80BCB03-B25D-49A7-B2F7-45697FA0704B}" srcId="{AFA5D5BD-EA02-4110-933C-B02D5E4794E4}" destId="{6C36533C-4336-4A95-97D9-A94169DAEB25}" srcOrd="5" destOrd="0" parTransId="{A1B4B425-0F74-4048-A57A-C38FD6DEECA0}" sibTransId="{9CB4609A-578B-4C06-BD58-18DC1E8EC49D}"/>
    <dgm:cxn modelId="{BC006E46-F9A6-400E-A47A-2018A0B693DE}" srcId="{AFA5D5BD-EA02-4110-933C-B02D5E4794E4}" destId="{493BFDC8-73DA-4C2A-8CF5-096106C332E9}" srcOrd="4" destOrd="0" parTransId="{549DBF66-14BD-464D-8922-942B1E1A684D}" sibTransId="{2C624671-569C-4E16-82A9-73D0FC1BC461}"/>
    <dgm:cxn modelId="{B6F60D8B-7BAF-450B-8A36-F1C503063C45}" type="presOf" srcId="{FDF31A7D-6B27-4A32-92F3-5A22AAAD1D52}" destId="{CE3B583E-98E6-43FC-B997-57F42E4F6F1B}" srcOrd="0" destOrd="0" presId="urn:microsoft.com/office/officeart/2005/8/layout/pyramid2"/>
    <dgm:cxn modelId="{0897A5CF-83A3-4076-921A-F36465718F22}" type="presOf" srcId="{92389A2A-E9E1-442D-8A24-154D48347EE2}" destId="{9C0F7CA1-3B13-41CC-B176-47FB33C161A6}" srcOrd="0" destOrd="0" presId="urn:microsoft.com/office/officeart/2005/8/layout/pyramid2"/>
    <dgm:cxn modelId="{5AF5BAE5-164E-4585-B4B8-DD250C87EB00}" srcId="{AFA5D5BD-EA02-4110-933C-B02D5E4794E4}" destId="{92389A2A-E9E1-442D-8A24-154D48347EE2}" srcOrd="1" destOrd="0" parTransId="{C44D789C-712E-4490-A22D-DABD06C2EAB9}" sibTransId="{7CCB931D-39C0-484D-A360-84C1E07D1549}"/>
    <dgm:cxn modelId="{59A9CD8E-E170-46E5-AC85-DFB08392D886}" type="presOf" srcId="{AC214DFE-4249-4660-A509-F0146A8486DD}" destId="{FA66E984-5BAA-47B6-B12E-AF6B01C2C5FD}" srcOrd="0" destOrd="0" presId="urn:microsoft.com/office/officeart/2005/8/layout/pyramid2"/>
    <dgm:cxn modelId="{45EFA321-AB54-4374-B4A5-3859173C04FD}" type="presParOf" srcId="{66D52648-248D-4776-ADFD-BCD75365871D}" destId="{B0C364DC-3132-45D0-911D-8E20F949D008}" srcOrd="0" destOrd="0" presId="urn:microsoft.com/office/officeart/2005/8/layout/pyramid2"/>
    <dgm:cxn modelId="{1C4B195F-43DA-4546-8F5B-B8A9FAAAEFA7}" type="presParOf" srcId="{66D52648-248D-4776-ADFD-BCD75365871D}" destId="{D8BFCAD8-EA0A-48F2-9E02-DDE1C296C309}" srcOrd="1" destOrd="0" presId="urn:microsoft.com/office/officeart/2005/8/layout/pyramid2"/>
    <dgm:cxn modelId="{13927574-CB96-457A-BDF0-81659C5F9C14}" type="presParOf" srcId="{D8BFCAD8-EA0A-48F2-9E02-DDE1C296C309}" destId="{1277A407-DF60-485A-963A-2B7591FD913F}" srcOrd="0" destOrd="0" presId="urn:microsoft.com/office/officeart/2005/8/layout/pyramid2"/>
    <dgm:cxn modelId="{112F3EF5-D39E-4F2B-9560-6FC5FE028536}" type="presParOf" srcId="{D8BFCAD8-EA0A-48F2-9E02-DDE1C296C309}" destId="{E1A0191F-1C40-4A97-BA34-EBF95B0C3B08}" srcOrd="1" destOrd="0" presId="urn:microsoft.com/office/officeart/2005/8/layout/pyramid2"/>
    <dgm:cxn modelId="{5E3C1D55-D00C-4012-A425-C23807A103A6}" type="presParOf" srcId="{D8BFCAD8-EA0A-48F2-9E02-DDE1C296C309}" destId="{9C0F7CA1-3B13-41CC-B176-47FB33C161A6}" srcOrd="2" destOrd="0" presId="urn:microsoft.com/office/officeart/2005/8/layout/pyramid2"/>
    <dgm:cxn modelId="{E3E1CFAB-11BF-4A41-93C2-97E3F5C2986C}" type="presParOf" srcId="{D8BFCAD8-EA0A-48F2-9E02-DDE1C296C309}" destId="{CDCC7CF1-D9E9-4852-8847-C235B7D2D5BC}" srcOrd="3" destOrd="0" presId="urn:microsoft.com/office/officeart/2005/8/layout/pyramid2"/>
    <dgm:cxn modelId="{302481BC-1588-480C-AD51-DFCC7B08556A}" type="presParOf" srcId="{D8BFCAD8-EA0A-48F2-9E02-DDE1C296C309}" destId="{FA66E984-5BAA-47B6-B12E-AF6B01C2C5FD}" srcOrd="4" destOrd="0" presId="urn:microsoft.com/office/officeart/2005/8/layout/pyramid2"/>
    <dgm:cxn modelId="{2DF0C949-9158-4115-B243-4B02CF5585E9}" type="presParOf" srcId="{D8BFCAD8-EA0A-48F2-9E02-DDE1C296C309}" destId="{5F2B0A4B-F2BF-4049-AB21-4935EAF082FF}" srcOrd="5" destOrd="0" presId="urn:microsoft.com/office/officeart/2005/8/layout/pyramid2"/>
    <dgm:cxn modelId="{F6C38FDD-C605-4312-8562-B1F0B46F9377}" type="presParOf" srcId="{D8BFCAD8-EA0A-48F2-9E02-DDE1C296C309}" destId="{CE3B583E-98E6-43FC-B997-57F42E4F6F1B}" srcOrd="6" destOrd="0" presId="urn:microsoft.com/office/officeart/2005/8/layout/pyramid2"/>
    <dgm:cxn modelId="{5C1A48F7-8C29-497B-B10F-2845C80D831D}" type="presParOf" srcId="{D8BFCAD8-EA0A-48F2-9E02-DDE1C296C309}" destId="{4370F064-D609-4B5A-9DA7-A7769DC7882E}" srcOrd="7" destOrd="0" presId="urn:microsoft.com/office/officeart/2005/8/layout/pyramid2"/>
    <dgm:cxn modelId="{EEBD9183-BB7C-4B7A-BC64-389135326456}" type="presParOf" srcId="{D8BFCAD8-EA0A-48F2-9E02-DDE1C296C309}" destId="{FF333EB9-6102-4CA2-BF4C-B8D44E2AB169}" srcOrd="8" destOrd="0" presId="urn:microsoft.com/office/officeart/2005/8/layout/pyramid2"/>
    <dgm:cxn modelId="{42A76BBF-BF7E-4FDF-9C89-FDB686C800EB}" type="presParOf" srcId="{D8BFCAD8-EA0A-48F2-9E02-DDE1C296C309}" destId="{81202935-7F34-4D9E-9245-68803D6A7919}" srcOrd="9" destOrd="0" presId="urn:microsoft.com/office/officeart/2005/8/layout/pyramid2"/>
    <dgm:cxn modelId="{6AC78C12-AF8D-4D87-8120-8D5F5401EE9E}" type="presParOf" srcId="{D8BFCAD8-EA0A-48F2-9E02-DDE1C296C309}" destId="{94DD520E-073D-4FF1-9A38-FDCAF8211B76}" srcOrd="10" destOrd="0" presId="urn:microsoft.com/office/officeart/2005/8/layout/pyramid2"/>
    <dgm:cxn modelId="{DD9E939D-4319-4387-82EC-ACE193B99915}" type="presParOf" srcId="{D8BFCAD8-EA0A-48F2-9E02-DDE1C296C309}" destId="{38AF0390-CE69-48F9-B39B-B1B64C2BB5A8}" srcOrd="11" destOrd="0" presId="urn:microsoft.com/office/officeart/2005/8/layout/pyramid2"/>
    <dgm:cxn modelId="{AD40D1E4-BE28-42B0-935D-94DD92A67B4B}" type="presParOf" srcId="{D8BFCAD8-EA0A-48F2-9E02-DDE1C296C309}" destId="{685C4A04-BADB-4FE3-A1DA-D37E15472FB2}" srcOrd="12" destOrd="0" presId="urn:microsoft.com/office/officeart/2005/8/layout/pyramid2"/>
    <dgm:cxn modelId="{AB59AF91-ABC0-4BB4-BE6E-6B5B3C397906}" type="presParOf" srcId="{D8BFCAD8-EA0A-48F2-9E02-DDE1C296C309}" destId="{4E50EE36-ABC6-4410-B586-11A77EDDB19E}" srcOrd="13" destOrd="0" presId="urn:microsoft.com/office/officeart/2005/8/layout/pyramid2"/>
    <dgm:cxn modelId="{E7ADFF16-024D-4E2F-86F4-57A06D4672EA}" type="presParOf" srcId="{D8BFCAD8-EA0A-48F2-9E02-DDE1C296C309}" destId="{58D46490-738C-405D-BBC1-F77F70221614}" srcOrd="14" destOrd="0" presId="urn:microsoft.com/office/officeart/2005/8/layout/pyramid2"/>
    <dgm:cxn modelId="{EF9CCB43-AFCE-4AA3-8E1B-56DEFE08372A}" type="presParOf" srcId="{D8BFCAD8-EA0A-48F2-9E02-DDE1C296C309}" destId="{FD420AFC-44F4-465A-8DC6-B60A2D4CDAB8}" srcOrd="1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7DC5F7-331D-41AC-ADA0-744248FA0D1F}" type="datetimeFigureOut">
              <a:rPr lang="en-US" smtClean="0"/>
              <a:t>8/16/2016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9DACC8-407E-4E1F-A4D0-629A6ECF232A}" type="slidenum">
              <a:rPr lang="en-US" smtClean="0"/>
              <a:t>‹#›</a:t>
            </a:fld>
            <a:endParaRPr lang="en-US"/>
          </a:p>
        </p:txBody>
      </p:sp>
    </p:spTree>
    <p:extLst>
      <p:ext uri="{BB962C8B-B14F-4D97-AF65-F5344CB8AC3E}">
        <p14:creationId xmlns:p14="http://schemas.microsoft.com/office/powerpoint/2010/main" val="3338227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Slide Image Placeholder 1"/>
          <p:cNvSpPr>
            <a:spLocks noGrp="1" noRot="1" noChangeAspect="1" noTextEdit="1"/>
          </p:cNvSpPr>
          <p:nvPr>
            <p:ph type="sldImg"/>
          </p:nvPr>
        </p:nvSpPr>
        <p:spPr>
          <a:ln/>
        </p:spPr>
      </p:sp>
      <p:sp>
        <p:nvSpPr>
          <p:cNvPr id="417795" name="Notes Placeholder 2"/>
          <p:cNvSpPr>
            <a:spLocks noGrp="1"/>
          </p:cNvSpPr>
          <p:nvPr>
            <p:ph type="body" idx="1"/>
          </p:nvPr>
        </p:nvSpPr>
        <p:spPr>
          <a:noFill/>
          <a:ln/>
        </p:spPr>
        <p:txBody>
          <a:bodyPr/>
          <a:lstStyle/>
          <a:p>
            <a:r>
              <a:rPr lang="en-US" b="1" smtClean="0">
                <a:solidFill>
                  <a:srgbClr val="FF0000"/>
                </a:solidFill>
                <a:latin typeface="Arial" pitchFamily="34" charset="0"/>
              </a:rPr>
              <a:t>JAMS/CATS</a:t>
            </a:r>
          </a:p>
          <a:p>
            <a:r>
              <a:rPr lang="en-US" b="1" smtClean="0">
                <a:solidFill>
                  <a:srgbClr val="FF0000"/>
                </a:solidFill>
                <a:latin typeface="Arial" pitchFamily="34" charset="0"/>
              </a:rPr>
              <a:t> - Used exclusively by CAFs for tracking adjudication actions and clearance results</a:t>
            </a:r>
          </a:p>
          <a:p>
            <a:endParaRPr lang="en-US" b="1" smtClean="0">
              <a:solidFill>
                <a:srgbClr val="FF0000"/>
              </a:solidFill>
              <a:latin typeface="Arial" pitchFamily="34" charset="0"/>
            </a:endParaRPr>
          </a:p>
          <a:p>
            <a:r>
              <a:rPr lang="en-US" b="1" smtClean="0">
                <a:solidFill>
                  <a:srgbClr val="FF0000"/>
                </a:solidFill>
                <a:latin typeface="Arial" pitchFamily="34" charset="0"/>
              </a:rPr>
              <a:t>JCAVS/JVS</a:t>
            </a:r>
          </a:p>
          <a:p>
            <a:r>
              <a:rPr lang="en-US" b="1" smtClean="0">
                <a:solidFill>
                  <a:srgbClr val="FF0000"/>
                </a:solidFill>
                <a:latin typeface="Arial" pitchFamily="34" charset="0"/>
              </a:rPr>
              <a:t> - Used by security to indoctrinate eligibility information</a:t>
            </a:r>
          </a:p>
          <a:p>
            <a:endParaRPr lang="en-US" b="1" smtClean="0">
              <a:solidFill>
                <a:srgbClr val="FF0000"/>
              </a:solidFill>
              <a:latin typeface="Arial" pitchFamily="34" charset="0"/>
            </a:endParaRPr>
          </a:p>
          <a:p>
            <a:r>
              <a:rPr lang="en-US" b="1" smtClean="0">
                <a:solidFill>
                  <a:srgbClr val="FF0000"/>
                </a:solidFill>
                <a:latin typeface="Arial" pitchFamily="34" charset="0"/>
              </a:rPr>
              <a:t>JPAS/DISS</a:t>
            </a:r>
          </a:p>
          <a:p>
            <a:r>
              <a:rPr lang="en-US" b="1" smtClean="0">
                <a:solidFill>
                  <a:srgbClr val="FF0000"/>
                </a:solidFill>
                <a:latin typeface="Arial" pitchFamily="34" charset="0"/>
              </a:rPr>
              <a:t> - Provides “real-time” information regarding eligibility access and investigation status</a:t>
            </a:r>
            <a:endParaRPr lang="en-US" sz="1000" b="1" smtClean="0">
              <a:solidFill>
                <a:srgbClr val="FF0000"/>
              </a:solidFill>
              <a:latin typeface="Arial" pitchFamily="34" charset="0"/>
            </a:endParaRPr>
          </a:p>
        </p:txBody>
      </p:sp>
      <p:sp>
        <p:nvSpPr>
          <p:cNvPr id="417796" name="Slide Number Placeholder 3"/>
          <p:cNvSpPr>
            <a:spLocks noGrp="1"/>
          </p:cNvSpPr>
          <p:nvPr>
            <p:ph type="sldNum" sz="quarter" idx="5"/>
          </p:nvPr>
        </p:nvSpPr>
        <p:spPr>
          <a:noFill/>
        </p:spPr>
        <p:txBody>
          <a:bodyPr/>
          <a:lstStyle/>
          <a:p>
            <a:fld id="{DB04262E-5171-4F96-BD16-AD581AB5E351}" type="slidenum">
              <a:rPr lang="en-US" smtClean="0">
                <a:solidFill>
                  <a:srgbClr val="000000"/>
                </a:solidFill>
                <a:latin typeface="Arial" pitchFamily="34" charset="0"/>
              </a:rPr>
              <a:pPr/>
              <a:t>3</a:t>
            </a:fld>
            <a:endParaRPr lang="en-US" smtClean="0">
              <a:solidFill>
                <a:srgbClr val="000000"/>
              </a:solidFill>
              <a:latin typeface="Arial" pitchFamily="34" charset="0"/>
            </a:endParaRPr>
          </a:p>
        </p:txBody>
      </p:sp>
    </p:spTree>
    <p:extLst>
      <p:ext uri="{BB962C8B-B14F-4D97-AF65-F5344CB8AC3E}">
        <p14:creationId xmlns:p14="http://schemas.microsoft.com/office/powerpoint/2010/main" val="3450954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eaLnBrk="1" fontAlgn="auto" hangingPunct="1">
              <a:spcBef>
                <a:spcPts val="0"/>
              </a:spcBef>
              <a:spcAft>
                <a:spcPts val="0"/>
              </a:spcAft>
              <a:defRPr/>
            </a:pPr>
            <a:r>
              <a:rPr lang="en-US" dirty="0" smtClean="0">
                <a:latin typeface="Arial" pitchFamily="34" charset="0"/>
                <a:cs typeface="Arial" pitchFamily="34" charset="0"/>
              </a:rPr>
              <a:t>Part 2 Box 14, 15, and 16 – Training Required. Information Assurance (IA), Personally Identifiable Information (PII) and JPAS training courses are required for all NEW account JPAS applicants. See the Account Request Checklist for specific courses </a:t>
            </a:r>
          </a:p>
          <a:p>
            <a:pPr eaLnBrk="1" fontAlgn="auto" hangingPunct="1">
              <a:spcBef>
                <a:spcPts val="0"/>
              </a:spcBef>
              <a:spcAft>
                <a:spcPts val="0"/>
              </a:spcAft>
              <a:defRPr/>
            </a:pPr>
            <a:endParaRPr lang="en-US" dirty="0" smtClean="0">
              <a:latin typeface="Arial" pitchFamily="34" charset="0"/>
              <a:cs typeface="Arial" pitchFamily="34" charset="0"/>
            </a:endParaRPr>
          </a:p>
          <a:p>
            <a:pPr eaLnBrk="1" fontAlgn="auto" hangingPunct="1">
              <a:spcBef>
                <a:spcPts val="0"/>
              </a:spcBef>
              <a:spcAft>
                <a:spcPts val="0"/>
              </a:spcAft>
              <a:defRPr/>
            </a:pPr>
            <a:r>
              <a:rPr lang="en-US" dirty="0" smtClean="0">
                <a:latin typeface="Arial" pitchFamily="34" charset="0"/>
                <a:cs typeface="Arial" pitchFamily="34" charset="0"/>
              </a:rPr>
              <a:t>Part 5 – Be sure to include job duties that require you to have a JPAS account (in lieu of LOA)</a:t>
            </a:r>
          </a:p>
          <a:p>
            <a:pPr eaLnBrk="1" fontAlgn="auto" hangingPunct="1">
              <a:spcBef>
                <a:spcPts val="0"/>
              </a:spcBef>
              <a:spcAft>
                <a:spcPts val="0"/>
              </a:spcAft>
              <a:defRPr/>
            </a:pPr>
            <a:endParaRPr lang="en-US" dirty="0" smtClean="0">
              <a:latin typeface="Arial" pitchFamily="34" charset="0"/>
              <a:cs typeface="Arial" pitchFamily="34" charset="0"/>
            </a:endParaRPr>
          </a:p>
          <a:p>
            <a:pPr>
              <a:defRPr/>
            </a:pPr>
            <a:r>
              <a:rPr lang="en-US" dirty="0" smtClean="0">
                <a:latin typeface="Arial" pitchFamily="34" charset="0"/>
                <a:cs typeface="Arial" pitchFamily="34" charset="0"/>
              </a:rPr>
              <a:t>Approvals:</a:t>
            </a:r>
            <a:r>
              <a:rPr lang="en-US" baseline="0" dirty="0" smtClean="0">
                <a:latin typeface="Arial" pitchFamily="34" charset="0"/>
                <a:cs typeface="Arial" pitchFamily="34" charset="0"/>
              </a:rPr>
              <a:t>  PSSAR must be approved by KMP, the KMP must be identified in ISFD as the KMP.  </a:t>
            </a:r>
          </a:p>
          <a:p>
            <a:pPr>
              <a:defRPr/>
            </a:pPr>
            <a:r>
              <a:rPr lang="en-US" baseline="0" dirty="0" smtClean="0">
                <a:latin typeface="Arial" pitchFamily="34" charset="0"/>
                <a:cs typeface="Arial" pitchFamily="34" charset="0"/>
              </a:rPr>
              <a:t>Users may not approve their own PSSAR.</a:t>
            </a:r>
          </a:p>
          <a:p>
            <a:pPr>
              <a:defRPr/>
            </a:pPr>
            <a:endParaRPr lang="en-US" baseline="0" dirty="0" smtClean="0">
              <a:latin typeface="Arial" pitchFamily="34" charset="0"/>
              <a:cs typeface="Arial" pitchFamily="34" charset="0"/>
            </a:endParaRPr>
          </a:p>
          <a:p>
            <a:pPr>
              <a:defRPr/>
            </a:pPr>
            <a:r>
              <a:rPr lang="en-US" baseline="0" dirty="0" smtClean="0">
                <a:latin typeface="Arial" pitchFamily="34" charset="0"/>
                <a:cs typeface="Arial" pitchFamily="34" charset="0"/>
              </a:rPr>
              <a:t>Be sure to use the most current form dated SEP 2013, previous versions will be rejected.</a:t>
            </a:r>
            <a:endParaRPr lang="en-US" dirty="0">
              <a:latin typeface="Arial" pitchFamily="34" charset="0"/>
              <a:cs typeface="Arial" pitchFamily="34" charset="0"/>
            </a:endParaRPr>
          </a:p>
        </p:txBody>
      </p:sp>
      <p:sp>
        <p:nvSpPr>
          <p:cNvPr id="302084" name="Slide Number Placeholder 3"/>
          <p:cNvSpPr>
            <a:spLocks noGrp="1"/>
          </p:cNvSpPr>
          <p:nvPr>
            <p:ph type="sldNum" sz="quarter" idx="5"/>
          </p:nvPr>
        </p:nvSpPr>
        <p:spPr>
          <a:noFill/>
        </p:spPr>
        <p:txBody>
          <a:bodyPr/>
          <a:lstStyle/>
          <a:p>
            <a:fld id="{22C8F851-05FE-484B-9510-F15E789AF8EE}" type="slidenum">
              <a:rPr lang="en-US" smtClean="0">
                <a:solidFill>
                  <a:srgbClr val="000000"/>
                </a:solidFill>
                <a:latin typeface="Arial" pitchFamily="34" charset="0"/>
              </a:rPr>
              <a:pPr/>
              <a:t>8</a:t>
            </a:fld>
            <a:endParaRPr lang="en-US" smtClean="0">
              <a:solidFill>
                <a:srgbClr val="000000"/>
              </a:solidFill>
              <a:latin typeface="Arial" pitchFamily="34" charset="0"/>
            </a:endParaRPr>
          </a:p>
        </p:txBody>
      </p:sp>
    </p:spTree>
    <p:extLst>
      <p:ext uri="{BB962C8B-B14F-4D97-AF65-F5344CB8AC3E}">
        <p14:creationId xmlns:p14="http://schemas.microsoft.com/office/powerpoint/2010/main" val="3625889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baseline="0" dirty="0" smtClean="0"/>
          </a:p>
          <a:p>
            <a:r>
              <a:rPr lang="en-US" baseline="0" dirty="0" smtClean="0"/>
              <a:t>Industry – uses Monthly meetings with Government (DMDC/DSS/NISPAC, etc.)/NCMS/Q-Tips/</a:t>
            </a:r>
            <a:r>
              <a:rPr lang="en-US" baseline="0" dirty="0" err="1" smtClean="0"/>
              <a:t>facebook</a:t>
            </a:r>
            <a:r>
              <a:rPr lang="en-US" baseline="0" dirty="0" smtClean="0"/>
              <a:t>/twitter, etc.</a:t>
            </a:r>
          </a:p>
          <a:p>
            <a:endParaRPr lang="en-US" baseline="0" dirty="0" smtClean="0"/>
          </a:p>
        </p:txBody>
      </p:sp>
      <p:sp>
        <p:nvSpPr>
          <p:cNvPr id="4" name="Slide Number Placeholder 3"/>
          <p:cNvSpPr>
            <a:spLocks noGrp="1"/>
          </p:cNvSpPr>
          <p:nvPr>
            <p:ph type="sldNum" sz="quarter" idx="10"/>
          </p:nvPr>
        </p:nvSpPr>
        <p:spPr/>
        <p:txBody>
          <a:bodyPr/>
          <a:lstStyle/>
          <a:p>
            <a:fld id="{F1AB71B1-0992-49F6-B09A-1CE46F20A11F}" type="slidenum">
              <a:rPr lang="en-US" smtClean="0">
                <a:solidFill>
                  <a:prstClr val="black"/>
                </a:solidFill>
              </a:rPr>
              <a:pPr/>
              <a:t>47</a:t>
            </a:fld>
            <a:endParaRPr lang="en-US">
              <a:solidFill>
                <a:prstClr val="black"/>
              </a:solidFill>
            </a:endParaRPr>
          </a:p>
        </p:txBody>
      </p:sp>
    </p:spTree>
    <p:extLst>
      <p:ext uri="{BB962C8B-B14F-4D97-AF65-F5344CB8AC3E}">
        <p14:creationId xmlns:p14="http://schemas.microsoft.com/office/powerpoint/2010/main" val="31283554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7172" name="Rectangle 4"/>
          <p:cNvSpPr>
            <a:spLocks noGrp="1" noChangeArrowheads="1"/>
          </p:cNvSpPr>
          <p:nvPr>
            <p:ph type="ctrTitle"/>
          </p:nvPr>
        </p:nvSpPr>
        <p:spPr>
          <a:xfrm>
            <a:off x="911463" y="1500188"/>
            <a:ext cx="10356372" cy="1143000"/>
          </a:xfrm>
        </p:spPr>
        <p:txBody>
          <a:bodyPr anchor="b"/>
          <a:lstStyle>
            <a:lvl1pPr algn="ctr" defTabSz="1170312">
              <a:lnSpc>
                <a:spcPct val="100000"/>
              </a:lnSpc>
              <a:defRPr sz="4400">
                <a:solidFill>
                  <a:srgbClr val="002F6C"/>
                </a:solidFill>
                <a:latin typeface="Arial"/>
                <a:cs typeface="Arial"/>
              </a:defRPr>
            </a:lvl1pPr>
          </a:lstStyle>
          <a:p>
            <a:r>
              <a:rPr lang="en-US" smtClean="0"/>
              <a:t>Click to edit Master title style</a:t>
            </a:r>
            <a:endParaRPr lang="en-US" dirty="0"/>
          </a:p>
        </p:txBody>
      </p:sp>
      <p:sp>
        <p:nvSpPr>
          <p:cNvPr id="7173" name="Rectangle 5"/>
          <p:cNvSpPr>
            <a:spLocks noGrp="1" noChangeArrowheads="1"/>
          </p:cNvSpPr>
          <p:nvPr>
            <p:ph type="subTitle" idx="1"/>
          </p:nvPr>
        </p:nvSpPr>
        <p:spPr>
          <a:xfrm>
            <a:off x="911463" y="3004167"/>
            <a:ext cx="10356372" cy="492443"/>
          </a:xfrm>
        </p:spPr>
        <p:txBody>
          <a:bodyPr anchor="ctr" anchorCtr="0"/>
          <a:lstStyle>
            <a:lvl1pPr marL="0" indent="0" algn="ctr">
              <a:spcBef>
                <a:spcPts val="0"/>
              </a:spcBef>
              <a:buFontTx/>
              <a:buNone/>
              <a:defRPr lang="en-US" sz="3200" b="1" dirty="0">
                <a:solidFill>
                  <a:schemeClr val="bg2"/>
                </a:solidFill>
                <a:effectLst/>
                <a:latin typeface="Arial"/>
                <a:ea typeface="ＭＳ Ｐゴシック" pitchFamily="-112" charset="-128"/>
                <a:cs typeface="Arial"/>
              </a:defRPr>
            </a:lvl1pPr>
          </a:lstStyle>
          <a:p>
            <a:r>
              <a:rPr lang="en-US" smtClean="0"/>
              <a:t>Click to edit Master subtitle style</a:t>
            </a:r>
            <a:endParaRPr lang="en-US" dirty="0"/>
          </a:p>
        </p:txBody>
      </p:sp>
      <p:sp>
        <p:nvSpPr>
          <p:cNvPr id="22" name="Text Placeholder 21"/>
          <p:cNvSpPr>
            <a:spLocks noGrp="1"/>
          </p:cNvSpPr>
          <p:nvPr>
            <p:ph type="body" sz="quarter" idx="10"/>
          </p:nvPr>
        </p:nvSpPr>
        <p:spPr>
          <a:xfrm>
            <a:off x="7637955" y="5409690"/>
            <a:ext cx="3629880" cy="276999"/>
          </a:xfrm>
        </p:spPr>
        <p:txBody>
          <a:bodyPr/>
          <a:lstStyle>
            <a:lvl1pPr marL="0" indent="0">
              <a:buNone/>
              <a:defRPr sz="1800"/>
            </a:lvl1pPr>
            <a:lvl2pPr marL="0" indent="0">
              <a:buNone/>
              <a:defRPr sz="2400"/>
            </a:lvl2pPr>
            <a:lvl3pPr marL="0" indent="0">
              <a:buNone/>
              <a:defRPr sz="2400"/>
            </a:lvl3pPr>
            <a:lvl4pPr marL="0" indent="0">
              <a:buNone/>
              <a:defRPr sz="2400"/>
            </a:lvl4pPr>
            <a:lvl5pPr marL="0" indent="0">
              <a:buNone/>
              <a:defRPr sz="2400"/>
            </a:lvl5pPr>
          </a:lstStyle>
          <a:p>
            <a:pPr lvl="0"/>
            <a:r>
              <a:rPr lang="en-US" smtClean="0"/>
              <a:t>Click to edit Master text styles</a:t>
            </a:r>
          </a:p>
        </p:txBody>
      </p:sp>
      <p:sp>
        <p:nvSpPr>
          <p:cNvPr id="23" name="Text Placeholder 21"/>
          <p:cNvSpPr>
            <a:spLocks noGrp="1"/>
          </p:cNvSpPr>
          <p:nvPr>
            <p:ph type="body" sz="quarter" idx="11"/>
          </p:nvPr>
        </p:nvSpPr>
        <p:spPr>
          <a:xfrm>
            <a:off x="7637955" y="5690904"/>
            <a:ext cx="3629880" cy="246221"/>
          </a:xfrm>
        </p:spPr>
        <p:txBody>
          <a:bodyPr/>
          <a:lstStyle>
            <a:lvl1pPr marL="0" indent="0">
              <a:buNone/>
              <a:defRPr sz="1600"/>
            </a:lvl1pPr>
            <a:lvl2pPr marL="0" indent="0">
              <a:buNone/>
              <a:defRPr sz="2400"/>
            </a:lvl2pPr>
            <a:lvl3pPr marL="0" indent="0">
              <a:buNone/>
              <a:defRPr sz="2400"/>
            </a:lvl3pPr>
            <a:lvl4pPr marL="0" indent="0">
              <a:buNone/>
              <a:defRPr sz="2400"/>
            </a:lvl4pPr>
            <a:lvl5pPr marL="0" indent="0">
              <a:buNone/>
              <a:defRPr sz="2400"/>
            </a:lvl5pPr>
          </a:lstStyle>
          <a:p>
            <a:pPr lvl="0"/>
            <a:r>
              <a:rPr lang="en-US" smtClean="0"/>
              <a:t>Click to edit Master text styles</a:t>
            </a:r>
          </a:p>
        </p:txBody>
      </p:sp>
      <p:sp>
        <p:nvSpPr>
          <p:cNvPr id="24" name="Text Placeholder 21"/>
          <p:cNvSpPr>
            <a:spLocks noGrp="1"/>
          </p:cNvSpPr>
          <p:nvPr>
            <p:ph type="body" sz="quarter" idx="12"/>
          </p:nvPr>
        </p:nvSpPr>
        <p:spPr>
          <a:xfrm>
            <a:off x="911463" y="3911600"/>
            <a:ext cx="10356372" cy="369332"/>
          </a:xfrm>
        </p:spPr>
        <p:txBody>
          <a:bodyPr wrap="square">
            <a:spAutoFit/>
          </a:bodyPr>
          <a:lstStyle>
            <a:lvl1pPr marL="0" indent="0" algn="ctr">
              <a:spcBef>
                <a:spcPts val="0"/>
              </a:spcBef>
              <a:buNone/>
              <a:defRPr sz="2400"/>
            </a:lvl1pPr>
            <a:lvl2pPr marL="0" indent="0" algn="ctr">
              <a:buNone/>
              <a:defRPr sz="2400"/>
            </a:lvl2pPr>
            <a:lvl3pPr marL="0" indent="0">
              <a:buNone/>
              <a:defRPr sz="2400"/>
            </a:lvl3pPr>
            <a:lvl4pPr marL="0" indent="0">
              <a:buNone/>
              <a:defRPr sz="2400"/>
            </a:lvl4pPr>
            <a:lvl5pPr marL="0" indent="0">
              <a:buNone/>
              <a:defRPr sz="2400"/>
            </a:lvl5pPr>
          </a:lstStyle>
          <a:p>
            <a:pPr lvl="0"/>
            <a:r>
              <a:rPr lang="en-US" smtClean="0"/>
              <a:t>Click to edit Master text styles</a:t>
            </a:r>
          </a:p>
        </p:txBody>
      </p:sp>
      <p:sp>
        <p:nvSpPr>
          <p:cNvPr id="9" name="Footer Placeholder 3"/>
          <p:cNvSpPr txBox="1">
            <a:spLocks/>
          </p:cNvSpPr>
          <p:nvPr/>
        </p:nvSpPr>
        <p:spPr>
          <a:xfrm>
            <a:off x="3190877" y="6546850"/>
            <a:ext cx="5831418" cy="247651"/>
          </a:xfrm>
          <a:prstGeom prst="rect">
            <a:avLst/>
          </a:prstGeom>
        </p:spPr>
        <p:txBody>
          <a:bodyPr lIns="121899" tIns="60949" rIns="121899" bIns="60949" anchor="ctr"/>
          <a:lstStyle>
            <a:defPPr>
              <a:defRPr lang="en-US"/>
            </a:defPPr>
            <a:lvl1pPr algn="ctr" rtl="0" eaLnBrk="0" fontAlgn="base" hangingPunct="0">
              <a:spcBef>
                <a:spcPct val="0"/>
              </a:spcBef>
              <a:spcAft>
                <a:spcPct val="0"/>
              </a:spcAft>
              <a:defRPr sz="800" b="0" kern="1200" cap="all">
                <a:solidFill>
                  <a:schemeClr val="tx1"/>
                </a:solidFill>
                <a:latin typeface="Arial" charset="0"/>
                <a:ea typeface="ＭＳ Ｐゴシック" pitchFamily="-112" charset="-128"/>
                <a:cs typeface="+mn-cs"/>
              </a:defRPr>
            </a:lvl1pPr>
            <a:lvl2pPr marL="4572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2pPr>
            <a:lvl3pPr marL="9144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3pPr>
            <a:lvl4pPr marL="13716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4pPr>
            <a:lvl5pPr marL="18288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5pPr>
            <a:lvl6pPr marL="2286000" algn="l" defTabSz="914400" rtl="0" eaLnBrk="1" latinLnBrk="0" hangingPunct="1">
              <a:defRPr sz="2000" b="1" kern="1200">
                <a:solidFill>
                  <a:srgbClr val="FAFD00"/>
                </a:solidFill>
                <a:latin typeface="Arial" charset="0"/>
                <a:ea typeface="ＭＳ Ｐゴシック" pitchFamily="-112" charset="-128"/>
                <a:cs typeface="+mn-cs"/>
              </a:defRPr>
            </a:lvl6pPr>
            <a:lvl7pPr marL="2743200" algn="l" defTabSz="914400" rtl="0" eaLnBrk="1" latinLnBrk="0" hangingPunct="1">
              <a:defRPr sz="2000" b="1" kern="1200">
                <a:solidFill>
                  <a:srgbClr val="FAFD00"/>
                </a:solidFill>
                <a:latin typeface="Arial" charset="0"/>
                <a:ea typeface="ＭＳ Ｐゴシック" pitchFamily="-112" charset="-128"/>
                <a:cs typeface="+mn-cs"/>
              </a:defRPr>
            </a:lvl7pPr>
            <a:lvl8pPr marL="3200400" algn="l" defTabSz="914400" rtl="0" eaLnBrk="1" latinLnBrk="0" hangingPunct="1">
              <a:defRPr sz="2000" b="1" kern="1200">
                <a:solidFill>
                  <a:srgbClr val="FAFD00"/>
                </a:solidFill>
                <a:latin typeface="Arial" charset="0"/>
                <a:ea typeface="ＭＳ Ｐゴシック" pitchFamily="-112" charset="-128"/>
                <a:cs typeface="+mn-cs"/>
              </a:defRPr>
            </a:lvl8pPr>
            <a:lvl9pPr marL="3657600" algn="l" defTabSz="914400" rtl="0" eaLnBrk="1" latinLnBrk="0" hangingPunct="1">
              <a:defRPr sz="2000" b="1" kern="1200">
                <a:solidFill>
                  <a:srgbClr val="FAFD00"/>
                </a:solidFill>
                <a:latin typeface="Arial" charset="0"/>
                <a:ea typeface="ＭＳ Ｐゴシック" pitchFamily="-112" charset="-128"/>
                <a:cs typeface="+mn-cs"/>
              </a:defRPr>
            </a:lvl9pPr>
          </a:lstStyle>
          <a:p>
            <a:endParaRPr lang="en-US" sz="800" b="0" dirty="0">
              <a:latin typeface="Arial"/>
              <a:cs typeface="Arial"/>
            </a:endParaRPr>
          </a:p>
        </p:txBody>
      </p:sp>
      <p:pic>
        <p:nvPicPr>
          <p:cNvPr id="30" name="Picture 29"/>
          <p:cNvPicPr>
            <a:picLocks noChangeAspect="1"/>
          </p:cNvPicPr>
          <p:nvPr/>
        </p:nvPicPr>
        <p:blipFill>
          <a:blip r:embed="rId2"/>
          <a:stretch>
            <a:fillRect/>
          </a:stretch>
        </p:blipFill>
        <p:spPr>
          <a:xfrm>
            <a:off x="911462" y="5186478"/>
            <a:ext cx="3658553" cy="876300"/>
          </a:xfrm>
          <a:prstGeom prst="rect">
            <a:avLst/>
          </a:prstGeom>
        </p:spPr>
      </p:pic>
    </p:spTree>
    <p:extLst>
      <p:ext uri="{BB962C8B-B14F-4D97-AF65-F5344CB8AC3E}">
        <p14:creationId xmlns:p14="http://schemas.microsoft.com/office/powerpoint/2010/main" val="3844305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1371601"/>
            <a:ext cx="109728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eaLnBrk="0" fontAlgn="base" hangingPunct="0">
              <a:spcBef>
                <a:spcPct val="20000"/>
              </a:spcBef>
              <a:spcAft>
                <a:spcPct val="20000"/>
              </a:spcAft>
              <a:buClr>
                <a:schemeClr val="hlink"/>
              </a:buClr>
              <a:buFont typeface="Wingdings" pitchFamily="2" charset="2"/>
              <a:buChar char="§"/>
              <a:defRPr>
                <a:latin typeface="Arial" charset="0"/>
              </a:defRPr>
            </a:lvl1pPr>
          </a:lstStyle>
          <a:p>
            <a:pPr>
              <a:buClr>
                <a:srgbClr val="0000FF"/>
              </a:buClr>
              <a:defRPr/>
            </a:pPr>
            <a:fld id="{05D2C14E-8DDA-4405-8476-F93A2F613A08}" type="datetimeFigureOut">
              <a:rPr lang="en-US"/>
              <a:pPr>
                <a:buClr>
                  <a:srgbClr val="0000FF"/>
                </a:buClr>
                <a:defRPr/>
              </a:pPr>
              <a:t>8/16/2016</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eaLnBrk="0" fontAlgn="base" hangingPunct="0">
              <a:spcBef>
                <a:spcPct val="20000"/>
              </a:spcBef>
              <a:spcAft>
                <a:spcPct val="20000"/>
              </a:spcAft>
              <a:buClr>
                <a:schemeClr val="hlink"/>
              </a:buClr>
              <a:buFont typeface="Wingdings" pitchFamily="2" charset="2"/>
              <a:buChar char="§"/>
              <a:defRPr>
                <a:latin typeface="Arial" charset="0"/>
              </a:defRPr>
            </a:lvl1pPr>
          </a:lstStyle>
          <a:p>
            <a:pPr>
              <a:buClr>
                <a:srgbClr val="0000FF"/>
              </a:buClr>
              <a:defRPr/>
            </a:pPr>
            <a:endParaRPr lang="en-US"/>
          </a:p>
        </p:txBody>
      </p:sp>
      <p:sp>
        <p:nvSpPr>
          <p:cNvPr id="6" name="Slide Number Placeholder 5"/>
          <p:cNvSpPr>
            <a:spLocks noGrp="1"/>
          </p:cNvSpPr>
          <p:nvPr>
            <p:ph type="sldNum" sz="quarter" idx="12"/>
          </p:nvPr>
        </p:nvSpPr>
        <p:spPr>
          <a:xfrm>
            <a:off x="8413508" y="5580847"/>
            <a:ext cx="2844800" cy="365125"/>
          </a:xfrm>
          <a:prstGeom prst="rect">
            <a:avLst/>
          </a:prstGeom>
        </p:spPr>
        <p:txBody>
          <a:bodyPr/>
          <a:lstStyle>
            <a:lvl1pPr eaLnBrk="0" fontAlgn="base" hangingPunct="0">
              <a:spcBef>
                <a:spcPct val="20000"/>
              </a:spcBef>
              <a:spcAft>
                <a:spcPct val="20000"/>
              </a:spcAft>
              <a:buClr>
                <a:schemeClr val="hlink"/>
              </a:buClr>
              <a:buFont typeface="Wingdings" pitchFamily="2" charset="2"/>
              <a:buChar char="§"/>
              <a:defRPr>
                <a:latin typeface="Arial" charset="0"/>
              </a:defRPr>
            </a:lvl1pPr>
          </a:lstStyle>
          <a:p>
            <a:pPr>
              <a:buClr>
                <a:srgbClr val="0000FF"/>
              </a:buClr>
              <a:defRPr/>
            </a:pPr>
            <a:fld id="{C0667E65-E36D-4016-918C-17678859F61B}" type="slidenum">
              <a:rPr lang="en-US"/>
              <a:pPr>
                <a:buClr>
                  <a:srgbClr val="0000FF"/>
                </a:buClr>
                <a:defRPr/>
              </a:pPr>
              <a:t>‹#›</a:t>
            </a:fld>
            <a:endParaRPr lang="en-US" dirty="0"/>
          </a:p>
        </p:txBody>
      </p:sp>
    </p:spTree>
    <p:extLst>
      <p:ext uri="{BB962C8B-B14F-4D97-AF65-F5344CB8AC3E}">
        <p14:creationId xmlns:p14="http://schemas.microsoft.com/office/powerpoint/2010/main" val="4167054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Title 5"/>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
        <p:nvSpPr>
          <p:cNvPr id="11" name="Date Placeholder 10"/>
          <p:cNvSpPr>
            <a:spLocks noGrp="1"/>
          </p:cNvSpPr>
          <p:nvPr>
            <p:ph type="dt" sz="half" idx="10"/>
          </p:nvPr>
        </p:nvSpPr>
        <p:spPr>
          <a:xfrm>
            <a:off x="609600" y="6356351"/>
            <a:ext cx="2844800" cy="365125"/>
          </a:xfrm>
          <a:prstGeom prst="rect">
            <a:avLst/>
          </a:prstGeom>
        </p:spPr>
        <p:txBody>
          <a:bodyPr/>
          <a:lstStyle/>
          <a:p>
            <a:pPr>
              <a:defRPr/>
            </a:pPr>
            <a:fld id="{27A36C39-1FEB-4457-B137-C8E4FB5EE714}" type="datetimeFigureOut">
              <a:rPr lang="en-US" smtClean="0"/>
              <a:pPr>
                <a:defRPr/>
              </a:pPr>
              <a:t>8/16/2016</a:t>
            </a:fld>
            <a:endParaRPr lang="en-US" dirty="0"/>
          </a:p>
        </p:txBody>
      </p:sp>
      <p:sp>
        <p:nvSpPr>
          <p:cNvPr id="12" name="Footer Placeholder 11"/>
          <p:cNvSpPr>
            <a:spLocks noGrp="1"/>
          </p:cNvSpPr>
          <p:nvPr>
            <p:ph type="ftr" sz="quarter" idx="11"/>
          </p:nvPr>
        </p:nvSpPr>
        <p:spPr>
          <a:xfrm>
            <a:off x="4165600" y="6356351"/>
            <a:ext cx="3860800" cy="365125"/>
          </a:xfrm>
          <a:prstGeom prst="rect">
            <a:avLst/>
          </a:prstGeom>
        </p:spPr>
        <p:txBody>
          <a:bodyPr/>
          <a:lstStyle/>
          <a:p>
            <a:pPr>
              <a:defRPr/>
            </a:pPr>
            <a:endParaRPr lang="en-US"/>
          </a:p>
        </p:txBody>
      </p:sp>
      <p:sp>
        <p:nvSpPr>
          <p:cNvPr id="13" name="Slide Number Placeholder 12"/>
          <p:cNvSpPr>
            <a:spLocks noGrp="1"/>
          </p:cNvSpPr>
          <p:nvPr>
            <p:ph type="sldNum" sz="quarter" idx="12"/>
          </p:nvPr>
        </p:nvSpPr>
        <p:spPr>
          <a:xfrm>
            <a:off x="8413508" y="5580847"/>
            <a:ext cx="2844800" cy="365125"/>
          </a:xfrm>
          <a:prstGeom prst="rect">
            <a:avLst/>
          </a:prstGeom>
        </p:spPr>
        <p:txBody>
          <a:bodyPr/>
          <a:lstStyle/>
          <a:p>
            <a:pPr>
              <a:defRPr/>
            </a:pPr>
            <a:fld id="{487E3F18-E4B1-4619-A321-2B7B463B0B87}" type="slidenum">
              <a:rPr lang="en-US" smtClean="0"/>
              <a:pPr>
                <a:defRPr/>
              </a:pPr>
              <a:t>‹#›</a:t>
            </a:fld>
            <a:endParaRPr lang="en-US" dirty="0"/>
          </a:p>
        </p:txBody>
      </p:sp>
    </p:spTree>
    <p:extLst>
      <p:ext uri="{BB962C8B-B14F-4D97-AF65-F5344CB8AC3E}">
        <p14:creationId xmlns:p14="http://schemas.microsoft.com/office/powerpoint/2010/main" val="2062913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585" y="1033464"/>
            <a:ext cx="11127316" cy="4757737"/>
          </a:xfrm>
          <a:prstGeom prst="rect">
            <a:avLst/>
          </a:prstGeom>
        </p:spPr>
        <p:txBody>
          <a:bodyPr/>
          <a:lstStyle>
            <a:lvl1pPr>
              <a:buClr>
                <a:srgbClr val="0000CC"/>
              </a:buClr>
              <a:buNone/>
              <a:defRPr/>
            </a:lvl1pPr>
            <a:lvl2pPr>
              <a:buClr>
                <a:srgbClr val="0000CC"/>
              </a:buClr>
              <a:defRPr/>
            </a:lvl2pPr>
            <a:lvl3pPr>
              <a:buClr>
                <a:srgbClr val="0000CC"/>
              </a:buClr>
              <a:defRPr/>
            </a:lvl3pPr>
            <a:lvl4pPr>
              <a:buClr>
                <a:srgbClr val="0000CC"/>
              </a:buClr>
              <a:defRPr/>
            </a:lvl4pPr>
            <a:lvl5pPr>
              <a:buClr>
                <a:srgbClr val="0000CC"/>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91055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585" y="1033464"/>
            <a:ext cx="11127316" cy="47577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68552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585" y="1033464"/>
            <a:ext cx="11127316" cy="47577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20174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585" y="1033464"/>
            <a:ext cx="11127316" cy="47577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62513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585" y="1033464"/>
            <a:ext cx="11127316" cy="47577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17835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585" y="1033464"/>
            <a:ext cx="11127316" cy="47577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0881004"/>
      </p:ext>
    </p:extLst>
  </p:cSld>
  <p:clrMapOvr>
    <a:masterClrMapping/>
  </p:clrMapOvr>
  <p:transition advClick="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585" y="1033464"/>
            <a:ext cx="11127316" cy="47577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0359764"/>
      </p:ext>
    </p:extLst>
  </p:cSld>
  <p:clrMapOvr>
    <a:masterClrMapping/>
  </p:clrMapOvr>
  <p:transition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585" y="1033464"/>
            <a:ext cx="11127316" cy="47577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7638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1462" y="458991"/>
            <a:ext cx="8849451" cy="531812"/>
          </a:xfrm>
        </p:spPr>
        <p:txBody>
          <a:bodyPr/>
          <a:lstStyle>
            <a:lvl1pPr>
              <a:defRPr sz="3200">
                <a:solidFill>
                  <a:srgbClr val="002F6C"/>
                </a:solidFill>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911463" y="1354594"/>
            <a:ext cx="10356371" cy="1559401"/>
          </a:xfrm>
        </p:spPr>
        <p:txBody>
          <a:bodyPr/>
          <a:lstStyle>
            <a:lvl1pPr>
              <a:defRPr baseline="0">
                <a:solidFill>
                  <a:schemeClr val="tx1"/>
                </a:solidFill>
                <a:effectLst/>
              </a:defRPr>
            </a:lvl1pPr>
            <a:lvl2pPr>
              <a:defRPr baseline="0">
                <a:solidFill>
                  <a:schemeClr val="tx1"/>
                </a:solidFill>
                <a:effectLst/>
              </a:defRPr>
            </a:lvl2pPr>
            <a:lvl3pPr>
              <a:buSzPct val="80000"/>
              <a:defRPr baseline="0">
                <a:solidFill>
                  <a:schemeClr val="tx1"/>
                </a:solidFill>
                <a:effectLst/>
              </a:defRPr>
            </a:lvl3pPr>
            <a:lvl4pPr>
              <a:defRPr>
                <a:solidFill>
                  <a:schemeClr val="tx1"/>
                </a:solidFill>
                <a:effectLst/>
              </a:defRPr>
            </a:lvl4pPr>
            <a:lvl5pPr>
              <a:defRPr>
                <a:effectLst/>
              </a:defRPr>
            </a:lvl5pPr>
            <a:lvl6pPr>
              <a:defRPr>
                <a:solidFill>
                  <a:schemeClr val="tx1"/>
                </a:solidFill>
                <a:effectLst/>
              </a:defRPr>
            </a:lvl6pPr>
            <a:lvl8pPr>
              <a:defRPr>
                <a:solidFill>
                  <a:schemeClr val="tx1"/>
                </a:solidFill>
                <a:effectLst/>
              </a:defRPr>
            </a:lvl8pPr>
            <a:lvl9pPr>
              <a:buNone/>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4446983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585" y="1033464"/>
            <a:ext cx="11127316" cy="47577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0728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585" y="1033464"/>
            <a:ext cx="11127316" cy="47577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45167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6" name="Title 1"/>
          <p:cNvSpPr>
            <a:spLocks noGrp="1"/>
          </p:cNvSpPr>
          <p:nvPr>
            <p:ph type="title"/>
          </p:nvPr>
        </p:nvSpPr>
        <p:spPr>
          <a:xfrm>
            <a:off x="1727200" y="152400"/>
            <a:ext cx="10058400" cy="838200"/>
          </a:xfrm>
          <a:prstGeom prst="rect">
            <a:avLst/>
          </a:prstGeom>
        </p:spPr>
        <p:txBody>
          <a:bodyPr>
            <a:normAutofit/>
          </a:bodyPr>
          <a:lstStyle>
            <a:lvl1pPr algn="ctr">
              <a:defRPr sz="4000"/>
            </a:lvl1pPr>
          </a:lstStyle>
          <a:p>
            <a:r>
              <a:rPr lang="en-US" smtClean="0"/>
              <a:t>Click to edit Master title style</a:t>
            </a:r>
            <a:endParaRPr lang="en-US"/>
          </a:p>
        </p:txBody>
      </p:sp>
      <p:sp>
        <p:nvSpPr>
          <p:cNvPr id="5" name="Slide Number Placeholder 5"/>
          <p:cNvSpPr>
            <a:spLocks noGrp="1"/>
          </p:cNvSpPr>
          <p:nvPr>
            <p:ph type="sldNum" sz="quarter" idx="10"/>
          </p:nvPr>
        </p:nvSpPr>
        <p:spPr>
          <a:xfrm>
            <a:off x="8737600" y="6356351"/>
            <a:ext cx="2844800" cy="365125"/>
          </a:xfrm>
          <a:prstGeom prst="rect">
            <a:avLst/>
          </a:prstGeom>
        </p:spPr>
        <p:txBody>
          <a:bodyPr/>
          <a:lstStyle>
            <a:lvl1pPr algn="ctr">
              <a:defRPr sz="1200">
                <a:solidFill>
                  <a:schemeClr val="tx1">
                    <a:tint val="75000"/>
                  </a:schemeClr>
                </a:solidFill>
              </a:defRPr>
            </a:lvl1pPr>
          </a:lstStyle>
          <a:p>
            <a:pPr>
              <a:defRPr/>
            </a:pPr>
            <a:fld id="{54B8C79D-0432-4C3E-BA98-61499C4905F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72628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1371601"/>
            <a:ext cx="10972800" cy="192873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eaLnBrk="0" fontAlgn="base" hangingPunct="0">
              <a:spcBef>
                <a:spcPct val="20000"/>
              </a:spcBef>
              <a:spcAft>
                <a:spcPct val="20000"/>
              </a:spcAft>
              <a:buClr>
                <a:schemeClr val="hlink"/>
              </a:buClr>
              <a:buFont typeface="Wingdings" pitchFamily="2" charset="2"/>
              <a:buChar char="§"/>
              <a:defRPr>
                <a:latin typeface="Arial" charset="0"/>
              </a:defRPr>
            </a:lvl1pPr>
          </a:lstStyle>
          <a:p>
            <a:pPr>
              <a:defRPr/>
            </a:pPr>
            <a:fld id="{05D2C14E-8DDA-4405-8476-F93A2F613A08}" type="datetimeFigureOut">
              <a:rPr lang="en-US"/>
              <a:pPr>
                <a:defRPr/>
              </a:pPr>
              <a:t>8/16/2016</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eaLnBrk="0" fontAlgn="base" hangingPunct="0">
              <a:spcBef>
                <a:spcPct val="20000"/>
              </a:spcBef>
              <a:spcAft>
                <a:spcPct val="20000"/>
              </a:spcAft>
              <a:buClr>
                <a:schemeClr val="hlink"/>
              </a:buClr>
              <a:buFont typeface="Wingdings" pitchFamily="2" charset="2"/>
              <a:buChar char="§"/>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8413508" y="5580847"/>
            <a:ext cx="2844800" cy="365125"/>
          </a:xfrm>
          <a:prstGeom prst="rect">
            <a:avLst/>
          </a:prstGeom>
        </p:spPr>
        <p:txBody>
          <a:bodyPr/>
          <a:lstStyle>
            <a:lvl1pPr eaLnBrk="0" fontAlgn="base" hangingPunct="0">
              <a:spcBef>
                <a:spcPct val="20000"/>
              </a:spcBef>
              <a:spcAft>
                <a:spcPct val="20000"/>
              </a:spcAft>
              <a:buClr>
                <a:schemeClr val="hlink"/>
              </a:buClr>
              <a:buFont typeface="Wingdings" pitchFamily="2" charset="2"/>
              <a:buChar char="§"/>
              <a:defRPr>
                <a:latin typeface="Arial" charset="0"/>
              </a:defRPr>
            </a:lvl1pPr>
          </a:lstStyle>
          <a:p>
            <a:pPr>
              <a:defRPr/>
            </a:pPr>
            <a:fld id="{C0667E65-E36D-4016-918C-17678859F61B}" type="slidenum">
              <a:rPr lang="en-US"/>
              <a:pPr>
                <a:defRPr/>
              </a:pPr>
              <a:t>‹#›</a:t>
            </a:fld>
            <a:endParaRPr lang="en-US" dirty="0"/>
          </a:p>
        </p:txBody>
      </p:sp>
    </p:spTree>
    <p:extLst>
      <p:ext uri="{BB962C8B-B14F-4D97-AF65-F5344CB8AC3E}">
        <p14:creationId xmlns:p14="http://schemas.microsoft.com/office/powerpoint/2010/main" val="2685034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1463" y="458991"/>
            <a:ext cx="8849449" cy="531812"/>
          </a:xfrm>
        </p:spPr>
        <p:txBody>
          <a:bodyPr/>
          <a:lstStyle>
            <a:lvl1pPr>
              <a:defRPr sz="320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4023425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1463" y="2651468"/>
            <a:ext cx="10356372" cy="677108"/>
          </a:xfrm>
        </p:spPr>
        <p:txBody>
          <a:bodyPr wrap="square" anchor="ctr" anchorCtr="0">
            <a:spAutoFit/>
          </a:bodyPr>
          <a:lstStyle>
            <a:lvl1pPr algn="ctr">
              <a:defRPr sz="4400">
                <a:solidFill>
                  <a:srgbClr val="002F6C"/>
                </a:solidFill>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1934783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6219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Star">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792030" y="1857840"/>
            <a:ext cx="6623819" cy="3129620"/>
          </a:xfrm>
          <a:prstGeom prst="rect">
            <a:avLst/>
          </a:prstGeom>
        </p:spPr>
      </p:pic>
    </p:spTree>
    <p:extLst>
      <p:ext uri="{BB962C8B-B14F-4D97-AF65-F5344CB8AC3E}">
        <p14:creationId xmlns:p14="http://schemas.microsoft.com/office/powerpoint/2010/main" val="1908770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0A7ED52B-C26F-489B-A902-D1860ADA4B5C}" type="datetimeFigureOut">
              <a:rPr lang="en-US" smtClean="0"/>
              <a:t>8/16/2016</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2B4B2334-E1DF-40F9-8D7A-587CD9563A96}" type="slidenum">
              <a:rPr lang="en-US" smtClean="0"/>
              <a:t>‹#›</a:t>
            </a:fld>
            <a:endParaRPr lang="en-US"/>
          </a:p>
        </p:txBody>
      </p:sp>
    </p:spTree>
    <p:extLst>
      <p:ext uri="{BB962C8B-B14F-4D97-AF65-F5344CB8AC3E}">
        <p14:creationId xmlns:p14="http://schemas.microsoft.com/office/powerpoint/2010/main" val="238294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3" name="Rectangle 2"/>
          <p:cNvSpPr/>
          <p:nvPr userDrawn="1"/>
        </p:nvSpPr>
        <p:spPr>
          <a:xfrm>
            <a:off x="1320800" y="914400"/>
            <a:ext cx="10441517" cy="26988"/>
          </a:xfrm>
          <a:prstGeom prst="rect">
            <a:avLst/>
          </a:prstGeom>
          <a:gradFill flip="none" rotWithShape="1">
            <a:gsLst>
              <a:gs pos="0">
                <a:schemeClr val="tx2">
                  <a:lumMod val="50000"/>
                  <a:tint val="66000"/>
                  <a:satMod val="160000"/>
                </a:schemeClr>
              </a:gs>
              <a:gs pos="50000">
                <a:schemeClr val="tx2">
                  <a:lumMod val="50000"/>
                  <a:tint val="44500"/>
                  <a:satMod val="160000"/>
                </a:schemeClr>
              </a:gs>
              <a:gs pos="100000">
                <a:schemeClr val="tx2">
                  <a:lumMod val="50000"/>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buClrTx/>
              <a:buFontTx/>
              <a:buNone/>
              <a:defRPr/>
            </a:pPr>
            <a:endParaRPr lang="en-US" sz="1800">
              <a:solidFill>
                <a:prstClr val="white"/>
              </a:solidFill>
            </a:endParaRPr>
          </a:p>
        </p:txBody>
      </p:sp>
      <p:sp>
        <p:nvSpPr>
          <p:cNvPr id="6" name="Title 1"/>
          <p:cNvSpPr>
            <a:spLocks noGrp="1"/>
          </p:cNvSpPr>
          <p:nvPr>
            <p:ph type="title"/>
          </p:nvPr>
        </p:nvSpPr>
        <p:spPr>
          <a:xfrm>
            <a:off x="1727200" y="152400"/>
            <a:ext cx="10058400" cy="838200"/>
          </a:xfrm>
          <a:prstGeom prst="rect">
            <a:avLst/>
          </a:prstGeom>
        </p:spPr>
        <p:txBody>
          <a:bodyPr>
            <a:normAutofit/>
          </a:bodyPr>
          <a:lstStyle>
            <a:lvl1pPr algn="ctr">
              <a:defRPr sz="4000"/>
            </a:lvl1pPr>
          </a:lstStyle>
          <a:p>
            <a:r>
              <a:rPr lang="en-US" smtClean="0"/>
              <a:t>Click to edit Master title style</a:t>
            </a:r>
            <a:endParaRPr lang="en-US"/>
          </a:p>
        </p:txBody>
      </p:sp>
      <p:sp>
        <p:nvSpPr>
          <p:cNvPr id="5" name="Slide Number Placeholder 5"/>
          <p:cNvSpPr>
            <a:spLocks noGrp="1"/>
          </p:cNvSpPr>
          <p:nvPr>
            <p:ph type="sldNum" sz="quarter" idx="10"/>
          </p:nvPr>
        </p:nvSpPr>
        <p:spPr>
          <a:xfrm>
            <a:off x="0" y="6340476"/>
            <a:ext cx="12192000" cy="365125"/>
          </a:xfrm>
          <a:prstGeom prst="rect">
            <a:avLst/>
          </a:prstGeom>
        </p:spPr>
        <p:txBody>
          <a:bodyPr/>
          <a:lstStyle>
            <a:lvl1pPr algn="ctr" eaLnBrk="0" fontAlgn="base" hangingPunct="0">
              <a:spcBef>
                <a:spcPct val="20000"/>
              </a:spcBef>
              <a:spcAft>
                <a:spcPct val="20000"/>
              </a:spcAft>
              <a:buClr>
                <a:schemeClr val="hlink"/>
              </a:buClr>
              <a:buFont typeface="Wingdings" pitchFamily="2" charset="2"/>
              <a:buChar char="§"/>
              <a:defRPr sz="1200">
                <a:solidFill>
                  <a:prstClr val="black">
                    <a:tint val="75000"/>
                  </a:prstClr>
                </a:solidFill>
                <a:latin typeface="Arial" charset="0"/>
              </a:defRPr>
            </a:lvl1pPr>
          </a:lstStyle>
          <a:p>
            <a:pPr>
              <a:defRPr/>
            </a:pPr>
            <a:fld id="{986C0962-7A51-44F0-A5A1-968BA5A8C716}" type="slidenum">
              <a:rPr lang="en-US"/>
              <a:pPr>
                <a:defRPr/>
              </a:pPr>
              <a:t>‹#›</a:t>
            </a:fld>
            <a:endParaRPr lang="en-US"/>
          </a:p>
        </p:txBody>
      </p:sp>
    </p:spTree>
    <p:extLst>
      <p:ext uri="{BB962C8B-B14F-4D97-AF65-F5344CB8AC3E}">
        <p14:creationId xmlns:p14="http://schemas.microsoft.com/office/powerpoint/2010/main" val="3812055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1371601"/>
            <a:ext cx="10972800" cy="192873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eaLnBrk="0" fontAlgn="base" hangingPunct="0">
              <a:spcBef>
                <a:spcPct val="20000"/>
              </a:spcBef>
              <a:spcAft>
                <a:spcPct val="20000"/>
              </a:spcAft>
              <a:buClr>
                <a:schemeClr val="hlink"/>
              </a:buClr>
              <a:buFont typeface="Wingdings" pitchFamily="2" charset="2"/>
              <a:buChar char="§"/>
              <a:defRPr>
                <a:latin typeface="Arial" charset="0"/>
              </a:defRPr>
            </a:lvl1pPr>
          </a:lstStyle>
          <a:p>
            <a:pPr>
              <a:defRPr/>
            </a:pPr>
            <a:fld id="{05D2C14E-8DDA-4405-8476-F93A2F613A08}" type="datetimeFigureOut">
              <a:rPr lang="en-US"/>
              <a:pPr>
                <a:defRPr/>
              </a:pPr>
              <a:t>8/16/2016</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eaLnBrk="0" fontAlgn="base" hangingPunct="0">
              <a:spcBef>
                <a:spcPct val="20000"/>
              </a:spcBef>
              <a:spcAft>
                <a:spcPct val="20000"/>
              </a:spcAft>
              <a:buClr>
                <a:schemeClr val="hlink"/>
              </a:buClr>
              <a:buFont typeface="Wingdings" pitchFamily="2" charset="2"/>
              <a:buChar char="§"/>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8413508" y="5580847"/>
            <a:ext cx="2844800" cy="365125"/>
          </a:xfrm>
          <a:prstGeom prst="rect">
            <a:avLst/>
          </a:prstGeom>
        </p:spPr>
        <p:txBody>
          <a:bodyPr/>
          <a:lstStyle>
            <a:lvl1pPr eaLnBrk="0" fontAlgn="base" hangingPunct="0">
              <a:spcBef>
                <a:spcPct val="20000"/>
              </a:spcBef>
              <a:spcAft>
                <a:spcPct val="20000"/>
              </a:spcAft>
              <a:buClr>
                <a:schemeClr val="hlink"/>
              </a:buClr>
              <a:buFont typeface="Wingdings" pitchFamily="2" charset="2"/>
              <a:buChar char="§"/>
              <a:defRPr>
                <a:latin typeface="Arial" charset="0"/>
              </a:defRPr>
            </a:lvl1pPr>
          </a:lstStyle>
          <a:p>
            <a:pPr>
              <a:defRPr/>
            </a:pPr>
            <a:fld id="{C0667E65-E36D-4016-918C-17678859F61B}" type="slidenum">
              <a:rPr lang="en-US"/>
              <a:pPr>
                <a:defRPr/>
              </a:pPr>
              <a:t>‹#›</a:t>
            </a:fld>
            <a:endParaRPr lang="en-US" dirty="0"/>
          </a:p>
        </p:txBody>
      </p:sp>
    </p:spTree>
    <p:extLst>
      <p:ext uri="{BB962C8B-B14F-4D97-AF65-F5344CB8AC3E}">
        <p14:creationId xmlns:p14="http://schemas.microsoft.com/office/powerpoint/2010/main" val="712254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title"/>
          </p:nvPr>
        </p:nvSpPr>
        <p:spPr bwMode="auto">
          <a:xfrm>
            <a:off x="911462" y="458991"/>
            <a:ext cx="8858589" cy="531812"/>
          </a:xfrm>
          <a:prstGeom prst="rect">
            <a:avLst/>
          </a:prstGeom>
          <a:noFill/>
          <a:ln w="12700">
            <a:noFill/>
            <a:miter lim="800000"/>
            <a:headEnd/>
            <a:tailEnd/>
          </a:ln>
          <a:effectLst/>
        </p:spPr>
        <p:txBody>
          <a:bodyPr vert="horz" wrap="square" lIns="0" tIns="0" rIns="0" bIns="0" numCol="1" anchor="ctr" anchorCtr="0" compatLnSpc="1">
            <a:prstTxWarp prst="textNoShape">
              <a:avLst/>
            </a:prstTxWarp>
          </a:bodyPr>
          <a:lstStyle/>
          <a:p>
            <a:pPr lvl="0"/>
            <a:r>
              <a:rPr lang="en-US" smtClean="0"/>
              <a:t>Click to edit Master title style</a:t>
            </a:r>
            <a:endParaRPr lang="en-US" dirty="0" smtClean="0"/>
          </a:p>
        </p:txBody>
      </p:sp>
      <p:sp>
        <p:nvSpPr>
          <p:cNvPr id="1029" name="Rectangle 5"/>
          <p:cNvSpPr>
            <a:spLocks noGrp="1" noChangeArrowheads="1"/>
          </p:cNvSpPr>
          <p:nvPr>
            <p:ph type="body" idx="1"/>
          </p:nvPr>
        </p:nvSpPr>
        <p:spPr bwMode="auto">
          <a:xfrm>
            <a:off x="911463" y="1304926"/>
            <a:ext cx="10356372" cy="2002600"/>
          </a:xfrm>
          <a:prstGeom prst="rect">
            <a:avLst/>
          </a:prstGeom>
          <a:noFill/>
          <a:ln w="12700">
            <a:noFill/>
            <a:miter lim="800000"/>
            <a:headEnd/>
            <a:tailEnd/>
          </a:ln>
          <a:effectLst/>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endParaRPr lang="en-US" dirty="0" smtClean="0"/>
          </a:p>
          <a:p>
            <a:pPr lvl="4"/>
            <a:endParaRPr lang="en-US" dirty="0" smtClean="0"/>
          </a:p>
        </p:txBody>
      </p:sp>
      <p:sp>
        <p:nvSpPr>
          <p:cNvPr id="9" name="Rectangle 2"/>
          <p:cNvSpPr>
            <a:spLocks noChangeArrowheads="1"/>
          </p:cNvSpPr>
          <p:nvPr/>
        </p:nvSpPr>
        <p:spPr bwMode="auto">
          <a:xfrm>
            <a:off x="11358346" y="6583363"/>
            <a:ext cx="833654"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marL="0" marR="0" lvl="0" indent="0" algn="ctr" defTabSz="1183010" eaLnBrk="0" fontAlgn="auto" latinLnBrk="0" hangingPunct="0">
              <a:lnSpc>
                <a:spcPct val="100000"/>
              </a:lnSpc>
              <a:spcBef>
                <a:spcPct val="50000"/>
              </a:spcBef>
              <a:spcAft>
                <a:spcPts val="0"/>
              </a:spcAft>
              <a:buClrTx/>
              <a:buSzTx/>
              <a:buFontTx/>
              <a:buNone/>
              <a:tabLst/>
              <a:defRPr/>
            </a:pPr>
            <a:fld id="{64656387-9EC9-2A48-B681-9EB8401986DC}" type="slidenum">
              <a:rPr kumimoji="0" lang="en-US" sz="800" b="0" i="0" u="none" strike="noStrike" kern="0" cap="none" spc="0" normalizeH="0" baseline="0" noProof="0">
                <a:ln>
                  <a:noFill/>
                </a:ln>
                <a:solidFill>
                  <a:srgbClr val="000000"/>
                </a:solidFill>
                <a:effectLst/>
                <a:uLnTx/>
                <a:uFillTx/>
                <a:latin typeface="Arial"/>
                <a:cs typeface="Arial"/>
              </a:rPr>
              <a:pPr marL="0" marR="0" lvl="0" indent="0" algn="ctr" defTabSz="1183010" eaLnBrk="0" fontAlgn="auto" latinLnBrk="0" hangingPunct="0">
                <a:lnSpc>
                  <a:spcPct val="100000"/>
                </a:lnSpc>
                <a:spcBef>
                  <a:spcPct val="50000"/>
                </a:spcBef>
                <a:spcAft>
                  <a:spcPts val="0"/>
                </a:spcAft>
                <a:buClrTx/>
                <a:buSzTx/>
                <a:buFontTx/>
                <a:buNone/>
                <a:tabLst/>
                <a:defRPr/>
              </a:pPr>
              <a:t>‹#›</a:t>
            </a:fld>
            <a:endParaRPr kumimoji="0" lang="en-US" sz="800" b="0" i="0" u="none" strike="noStrike" kern="0" cap="none" spc="0" normalizeH="0" baseline="0" noProof="0" dirty="0">
              <a:ln>
                <a:noFill/>
              </a:ln>
              <a:solidFill>
                <a:srgbClr val="000000"/>
              </a:solidFill>
              <a:effectLst/>
              <a:uLnTx/>
              <a:uFillTx/>
              <a:latin typeface="Arial"/>
              <a:cs typeface="Arial"/>
            </a:endParaRPr>
          </a:p>
        </p:txBody>
      </p:sp>
      <p:sp>
        <p:nvSpPr>
          <p:cNvPr id="10" name="Footer Placeholder 3"/>
          <p:cNvSpPr txBox="1">
            <a:spLocks/>
          </p:cNvSpPr>
          <p:nvPr/>
        </p:nvSpPr>
        <p:spPr>
          <a:xfrm>
            <a:off x="3190877" y="6546850"/>
            <a:ext cx="5831418" cy="247651"/>
          </a:xfrm>
          <a:prstGeom prst="rect">
            <a:avLst/>
          </a:prstGeom>
        </p:spPr>
        <p:txBody>
          <a:bodyPr lIns="121899" tIns="60949" rIns="121899" bIns="60949" anchor="ctr"/>
          <a:lstStyle>
            <a:defPPr>
              <a:defRPr lang="en-US"/>
            </a:defPPr>
            <a:lvl1pPr algn="ctr" rtl="0" eaLnBrk="0" fontAlgn="base" hangingPunct="0">
              <a:spcBef>
                <a:spcPct val="0"/>
              </a:spcBef>
              <a:spcAft>
                <a:spcPct val="0"/>
              </a:spcAft>
              <a:defRPr sz="800" b="0" kern="1200" cap="all">
                <a:solidFill>
                  <a:schemeClr val="tx1"/>
                </a:solidFill>
                <a:latin typeface="Arial" charset="0"/>
                <a:ea typeface="ＭＳ Ｐゴシック" pitchFamily="-112" charset="-128"/>
                <a:cs typeface="+mn-cs"/>
              </a:defRPr>
            </a:lvl1pPr>
            <a:lvl2pPr marL="4572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2pPr>
            <a:lvl3pPr marL="9144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3pPr>
            <a:lvl4pPr marL="13716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4pPr>
            <a:lvl5pPr marL="18288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5pPr>
            <a:lvl6pPr marL="2286000" algn="l" defTabSz="914400" rtl="0" eaLnBrk="1" latinLnBrk="0" hangingPunct="1">
              <a:defRPr sz="2000" b="1" kern="1200">
                <a:solidFill>
                  <a:srgbClr val="FAFD00"/>
                </a:solidFill>
                <a:latin typeface="Arial" charset="0"/>
                <a:ea typeface="ＭＳ Ｐゴシック" pitchFamily="-112" charset="-128"/>
                <a:cs typeface="+mn-cs"/>
              </a:defRPr>
            </a:lvl6pPr>
            <a:lvl7pPr marL="2743200" algn="l" defTabSz="914400" rtl="0" eaLnBrk="1" latinLnBrk="0" hangingPunct="1">
              <a:defRPr sz="2000" b="1" kern="1200">
                <a:solidFill>
                  <a:srgbClr val="FAFD00"/>
                </a:solidFill>
                <a:latin typeface="Arial" charset="0"/>
                <a:ea typeface="ＭＳ Ｐゴシック" pitchFamily="-112" charset="-128"/>
                <a:cs typeface="+mn-cs"/>
              </a:defRPr>
            </a:lvl7pPr>
            <a:lvl8pPr marL="3200400" algn="l" defTabSz="914400" rtl="0" eaLnBrk="1" latinLnBrk="0" hangingPunct="1">
              <a:defRPr sz="2000" b="1" kern="1200">
                <a:solidFill>
                  <a:srgbClr val="FAFD00"/>
                </a:solidFill>
                <a:latin typeface="Arial" charset="0"/>
                <a:ea typeface="ＭＳ Ｐゴシック" pitchFamily="-112" charset="-128"/>
                <a:cs typeface="+mn-cs"/>
              </a:defRPr>
            </a:lvl8pPr>
            <a:lvl9pPr marL="3657600" algn="l" defTabSz="914400" rtl="0" eaLnBrk="1" latinLnBrk="0" hangingPunct="1">
              <a:defRPr sz="2000" b="1" kern="1200">
                <a:solidFill>
                  <a:srgbClr val="FAFD00"/>
                </a:solidFill>
                <a:latin typeface="Arial" charset="0"/>
                <a:ea typeface="ＭＳ Ｐゴシック" pitchFamily="-112" charset="-128"/>
                <a:cs typeface="+mn-cs"/>
              </a:defRPr>
            </a:lvl9pPr>
          </a:lstStyle>
          <a:p>
            <a:endParaRPr lang="en-US" sz="800" b="0" dirty="0">
              <a:latin typeface="Arial"/>
              <a:cs typeface="Arial"/>
            </a:endParaRPr>
          </a:p>
        </p:txBody>
      </p:sp>
      <p:pic>
        <p:nvPicPr>
          <p:cNvPr id="7" name="Picture 6"/>
          <p:cNvPicPr>
            <a:picLocks noChangeAspect="1"/>
          </p:cNvPicPr>
          <p:nvPr/>
        </p:nvPicPr>
        <p:blipFill>
          <a:blip r:embed="rId25"/>
          <a:stretch>
            <a:fillRect/>
          </a:stretch>
        </p:blipFill>
        <p:spPr>
          <a:xfrm>
            <a:off x="9819565" y="223981"/>
            <a:ext cx="1448269" cy="684276"/>
          </a:xfrm>
          <a:prstGeom prst="rect">
            <a:avLst/>
          </a:prstGeom>
        </p:spPr>
      </p:pic>
    </p:spTree>
    <p:extLst>
      <p:ext uri="{BB962C8B-B14F-4D97-AF65-F5344CB8AC3E}">
        <p14:creationId xmlns:p14="http://schemas.microsoft.com/office/powerpoint/2010/main" val="61238823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2" r:id="rId10"/>
    <p:sldLayoutId id="2147483673" r:id="rId11"/>
    <p:sldLayoutId id="2147483674" r:id="rId12"/>
    <p:sldLayoutId id="2147483676" r:id="rId13"/>
    <p:sldLayoutId id="2147483677" r:id="rId14"/>
    <p:sldLayoutId id="2147483678" r:id="rId15"/>
    <p:sldLayoutId id="2147483679" r:id="rId16"/>
    <p:sldLayoutId id="2147483682" r:id="rId17"/>
    <p:sldLayoutId id="2147483683" r:id="rId18"/>
    <p:sldLayoutId id="2147483685" r:id="rId19"/>
    <p:sldLayoutId id="2147483687" r:id="rId20"/>
    <p:sldLayoutId id="2147483688" r:id="rId21"/>
    <p:sldLayoutId id="2147483694" r:id="rId22"/>
    <p:sldLayoutId id="2147483700" r:id="rId23"/>
  </p:sldLayoutIdLst>
  <p:timing>
    <p:tnLst>
      <p:par>
        <p:cTn id="1" dur="indefinite" restart="never" nodeType="tmRoot"/>
      </p:par>
    </p:tnLst>
  </p:timing>
  <p:txStyles>
    <p:titleStyle>
      <a:lvl1pPr algn="l" defTabSz="1183010" rtl="0" eaLnBrk="1" fontAlgn="base" hangingPunct="1">
        <a:lnSpc>
          <a:spcPct val="100000"/>
        </a:lnSpc>
        <a:spcBef>
          <a:spcPct val="0"/>
        </a:spcBef>
        <a:spcAft>
          <a:spcPct val="0"/>
        </a:spcAft>
        <a:defRPr sz="3200" b="1">
          <a:solidFill>
            <a:srgbClr val="002F6C"/>
          </a:solidFill>
          <a:effectLst/>
          <a:latin typeface="Arial"/>
          <a:ea typeface="ＭＳ Ｐゴシック" pitchFamily="-112" charset="-128"/>
          <a:cs typeface="Arial"/>
        </a:defRPr>
      </a:lvl1pPr>
      <a:lvl2pPr algn="l" defTabSz="1183010" rtl="0" eaLnBrk="1" fontAlgn="base" hangingPunct="1">
        <a:spcBef>
          <a:spcPct val="0"/>
        </a:spcBef>
        <a:spcAft>
          <a:spcPct val="0"/>
        </a:spcAft>
        <a:defRPr sz="4800" b="1">
          <a:solidFill>
            <a:srgbClr val="FFFFFF"/>
          </a:solidFill>
          <a:effectLst>
            <a:outerShdw blurRad="38100" dist="38100" dir="2700000" algn="tl">
              <a:srgbClr val="000000"/>
            </a:outerShdw>
          </a:effectLst>
          <a:latin typeface="Arial" pitchFamily="-112" charset="0"/>
          <a:ea typeface="ＭＳ Ｐゴシック" pitchFamily="-112" charset="-128"/>
          <a:cs typeface="ＭＳ Ｐゴシック" pitchFamily="-112" charset="-128"/>
        </a:defRPr>
      </a:lvl2pPr>
      <a:lvl3pPr algn="l" defTabSz="1183010" rtl="0" eaLnBrk="1" fontAlgn="base" hangingPunct="1">
        <a:spcBef>
          <a:spcPct val="0"/>
        </a:spcBef>
        <a:spcAft>
          <a:spcPct val="0"/>
        </a:spcAft>
        <a:defRPr sz="4800" b="1">
          <a:solidFill>
            <a:srgbClr val="FFFFFF"/>
          </a:solidFill>
          <a:effectLst>
            <a:outerShdw blurRad="38100" dist="38100" dir="2700000" algn="tl">
              <a:srgbClr val="000000"/>
            </a:outerShdw>
          </a:effectLst>
          <a:latin typeface="Arial" pitchFamily="-112" charset="0"/>
          <a:ea typeface="ＭＳ Ｐゴシック" pitchFamily="-112" charset="-128"/>
          <a:cs typeface="ＭＳ Ｐゴシック" pitchFamily="-112" charset="-128"/>
        </a:defRPr>
      </a:lvl3pPr>
      <a:lvl4pPr algn="l" defTabSz="1183010" rtl="0" eaLnBrk="1" fontAlgn="base" hangingPunct="1">
        <a:spcBef>
          <a:spcPct val="0"/>
        </a:spcBef>
        <a:spcAft>
          <a:spcPct val="0"/>
        </a:spcAft>
        <a:defRPr sz="4800" b="1">
          <a:solidFill>
            <a:srgbClr val="FFFFFF"/>
          </a:solidFill>
          <a:effectLst>
            <a:outerShdw blurRad="38100" dist="38100" dir="2700000" algn="tl">
              <a:srgbClr val="000000"/>
            </a:outerShdw>
          </a:effectLst>
          <a:latin typeface="Arial" pitchFamily="-112" charset="0"/>
          <a:ea typeface="ＭＳ Ｐゴシック" pitchFamily="-112" charset="-128"/>
          <a:cs typeface="ＭＳ Ｐゴシック" pitchFamily="-112" charset="-128"/>
        </a:defRPr>
      </a:lvl4pPr>
      <a:lvl5pPr algn="l" defTabSz="1183010" rtl="0" eaLnBrk="1" fontAlgn="base" hangingPunct="1">
        <a:spcBef>
          <a:spcPct val="0"/>
        </a:spcBef>
        <a:spcAft>
          <a:spcPct val="0"/>
        </a:spcAft>
        <a:defRPr sz="4800" b="1">
          <a:solidFill>
            <a:srgbClr val="FFFFFF"/>
          </a:solidFill>
          <a:effectLst>
            <a:outerShdw blurRad="38100" dist="38100" dir="2700000" algn="tl">
              <a:srgbClr val="000000"/>
            </a:outerShdw>
          </a:effectLst>
          <a:latin typeface="Arial" pitchFamily="-112" charset="0"/>
          <a:ea typeface="ＭＳ Ｐゴシック" pitchFamily="-112" charset="-128"/>
          <a:cs typeface="ＭＳ Ｐゴシック" pitchFamily="-112" charset="-128"/>
        </a:defRPr>
      </a:lvl5pPr>
      <a:lvl6pPr marL="609493" algn="l" defTabSz="1183010" rtl="0" eaLnBrk="1" fontAlgn="base" hangingPunct="1">
        <a:spcBef>
          <a:spcPct val="0"/>
        </a:spcBef>
        <a:spcAft>
          <a:spcPct val="0"/>
        </a:spcAft>
        <a:defRPr sz="4800" b="1">
          <a:solidFill>
            <a:srgbClr val="FFFFFF"/>
          </a:solidFill>
          <a:effectLst>
            <a:outerShdw blurRad="38100" dist="38100" dir="2700000" algn="tl">
              <a:srgbClr val="000000"/>
            </a:outerShdw>
          </a:effectLst>
          <a:latin typeface="Arial" pitchFamily="-112" charset="0"/>
        </a:defRPr>
      </a:lvl6pPr>
      <a:lvl7pPr marL="1218987" algn="l" defTabSz="1183010" rtl="0" eaLnBrk="1" fontAlgn="base" hangingPunct="1">
        <a:spcBef>
          <a:spcPct val="0"/>
        </a:spcBef>
        <a:spcAft>
          <a:spcPct val="0"/>
        </a:spcAft>
        <a:defRPr sz="4800" b="1">
          <a:solidFill>
            <a:srgbClr val="FFFFFF"/>
          </a:solidFill>
          <a:effectLst>
            <a:outerShdw blurRad="38100" dist="38100" dir="2700000" algn="tl">
              <a:srgbClr val="000000"/>
            </a:outerShdw>
          </a:effectLst>
          <a:latin typeface="Arial" pitchFamily="-112" charset="0"/>
        </a:defRPr>
      </a:lvl7pPr>
      <a:lvl8pPr marL="1828480" algn="l" defTabSz="1183010" rtl="0" eaLnBrk="1" fontAlgn="base" hangingPunct="1">
        <a:spcBef>
          <a:spcPct val="0"/>
        </a:spcBef>
        <a:spcAft>
          <a:spcPct val="0"/>
        </a:spcAft>
        <a:defRPr sz="4800" b="1">
          <a:solidFill>
            <a:srgbClr val="FFFFFF"/>
          </a:solidFill>
          <a:effectLst>
            <a:outerShdw blurRad="38100" dist="38100" dir="2700000" algn="tl">
              <a:srgbClr val="000000"/>
            </a:outerShdw>
          </a:effectLst>
          <a:latin typeface="Arial" pitchFamily="-112" charset="0"/>
        </a:defRPr>
      </a:lvl8pPr>
      <a:lvl9pPr marL="2437973" algn="l" defTabSz="1183010" rtl="0" eaLnBrk="1" fontAlgn="base" hangingPunct="1">
        <a:spcBef>
          <a:spcPct val="0"/>
        </a:spcBef>
        <a:spcAft>
          <a:spcPct val="0"/>
        </a:spcAft>
        <a:defRPr sz="4800" b="1">
          <a:solidFill>
            <a:srgbClr val="FFFFFF"/>
          </a:solidFill>
          <a:effectLst>
            <a:outerShdw blurRad="38100" dist="38100" dir="2700000" algn="tl">
              <a:srgbClr val="000000"/>
            </a:outerShdw>
          </a:effectLst>
          <a:latin typeface="Arial" pitchFamily="-112" charset="0"/>
        </a:defRPr>
      </a:lvl9pPr>
    </p:titleStyle>
    <p:bodyStyle>
      <a:lvl1pPr marL="296281" indent="-296281" algn="l" defTabSz="1183010" rtl="0" eaLnBrk="1" fontAlgn="base" hangingPunct="1">
        <a:spcBef>
          <a:spcPts val="800"/>
        </a:spcBef>
        <a:spcAft>
          <a:spcPct val="0"/>
        </a:spcAft>
        <a:buSzPct val="100000"/>
        <a:buChar char="•"/>
        <a:defRPr sz="2400" b="1">
          <a:solidFill>
            <a:schemeClr val="bg2"/>
          </a:solidFill>
          <a:effectLst/>
          <a:latin typeface="Arial"/>
          <a:ea typeface="ＭＳ Ｐゴシック" pitchFamily="-112" charset="-128"/>
          <a:cs typeface="Arial"/>
        </a:defRPr>
      </a:lvl1pPr>
      <a:lvl2pPr marL="681447" indent="-372468" algn="l" defTabSz="1183010" rtl="0" eaLnBrk="1" fontAlgn="base" hangingPunct="1">
        <a:spcBef>
          <a:spcPts val="800"/>
        </a:spcBef>
        <a:spcAft>
          <a:spcPct val="0"/>
        </a:spcAft>
        <a:buSzPct val="100000"/>
        <a:buChar char="–"/>
        <a:defRPr sz="2000" b="1">
          <a:solidFill>
            <a:schemeClr val="bg2"/>
          </a:solidFill>
          <a:effectLst/>
          <a:latin typeface="Arial"/>
          <a:ea typeface="ＭＳ Ｐゴシック" pitchFamily="-112" charset="-128"/>
          <a:cs typeface="Arial"/>
        </a:defRPr>
      </a:lvl2pPr>
      <a:lvl3pPr marL="992544" indent="-311096" algn="l" defTabSz="1183010" rtl="0" eaLnBrk="1" fontAlgn="base" hangingPunct="1">
        <a:spcBef>
          <a:spcPts val="800"/>
        </a:spcBef>
        <a:spcAft>
          <a:spcPct val="0"/>
        </a:spcAft>
        <a:buSzPct val="80000"/>
        <a:buChar char="•"/>
        <a:defRPr sz="2000" b="1">
          <a:solidFill>
            <a:schemeClr val="bg2"/>
          </a:solidFill>
          <a:effectLst/>
          <a:latin typeface="Arial"/>
          <a:ea typeface="ＭＳ Ｐゴシック" pitchFamily="-112" charset="-128"/>
          <a:cs typeface="Arial"/>
        </a:defRPr>
      </a:lvl3pPr>
      <a:lvl4pPr marL="1218987" indent="-226444" algn="l" defTabSz="1183010" rtl="0" eaLnBrk="1" fontAlgn="base" hangingPunct="1">
        <a:spcBef>
          <a:spcPct val="20000"/>
        </a:spcBef>
        <a:spcAft>
          <a:spcPct val="0"/>
        </a:spcAft>
        <a:buSzPct val="80000"/>
        <a:buFont typeface="Arial" pitchFamily="34" charset="0"/>
        <a:buChar char="–"/>
        <a:defRPr sz="2000" b="1">
          <a:solidFill>
            <a:schemeClr val="bg2"/>
          </a:solidFill>
          <a:effectLst/>
          <a:latin typeface="Arial"/>
          <a:ea typeface="ＭＳ Ｐゴシック" pitchFamily="-112" charset="-128"/>
          <a:cs typeface="Arial"/>
        </a:defRPr>
      </a:lvl4pPr>
      <a:lvl5pPr marL="1527966" indent="-237025" algn="l" defTabSz="1183010" rtl="0" eaLnBrk="1" fontAlgn="base" hangingPunct="1">
        <a:spcBef>
          <a:spcPct val="20000"/>
        </a:spcBef>
        <a:spcAft>
          <a:spcPct val="0"/>
        </a:spcAft>
        <a:buSzPct val="80000"/>
        <a:buFont typeface="Arial" pitchFamily="34" charset="0"/>
        <a:buChar char="•"/>
        <a:defRPr sz="2000" b="1">
          <a:solidFill>
            <a:schemeClr val="bg2"/>
          </a:solidFill>
          <a:effectLst/>
          <a:latin typeface="Arial"/>
          <a:ea typeface="ＭＳ Ｐゴシック" pitchFamily="-112" charset="-128"/>
          <a:cs typeface="Arial"/>
        </a:defRPr>
      </a:lvl5pPr>
      <a:lvl6pPr marL="3267561" indent="-296281" algn="l" defTabSz="1183010" rtl="0" eaLnBrk="1" fontAlgn="base" hangingPunct="1">
        <a:spcBef>
          <a:spcPct val="20000"/>
        </a:spcBef>
        <a:spcAft>
          <a:spcPct val="0"/>
        </a:spcAft>
        <a:buChar char="»"/>
        <a:defRPr sz="2700" b="1">
          <a:solidFill>
            <a:srgbClr val="FAFD00"/>
          </a:solidFill>
          <a:effectLst>
            <a:outerShdw blurRad="38100" dist="38100" dir="2700000" algn="tl">
              <a:srgbClr val="000000"/>
            </a:outerShdw>
          </a:effectLst>
          <a:latin typeface="+mn-lt"/>
          <a:ea typeface="ＭＳ Ｐゴシック" pitchFamily="-112" charset="-128"/>
        </a:defRPr>
      </a:lvl6pPr>
      <a:lvl7pPr marL="3877055" indent="-296281" algn="l" defTabSz="1183010" rtl="0" eaLnBrk="1" fontAlgn="base" hangingPunct="1">
        <a:spcBef>
          <a:spcPct val="20000"/>
        </a:spcBef>
        <a:spcAft>
          <a:spcPct val="0"/>
        </a:spcAft>
        <a:buChar char="»"/>
        <a:defRPr sz="2700" b="1">
          <a:solidFill>
            <a:srgbClr val="FAFD00"/>
          </a:solidFill>
          <a:effectLst>
            <a:outerShdw blurRad="38100" dist="38100" dir="2700000" algn="tl">
              <a:srgbClr val="000000"/>
            </a:outerShdw>
          </a:effectLst>
          <a:latin typeface="+mn-lt"/>
          <a:ea typeface="ＭＳ Ｐゴシック" pitchFamily="-112" charset="-128"/>
        </a:defRPr>
      </a:lvl7pPr>
      <a:lvl8pPr marL="4486548" indent="-296281" algn="l" defTabSz="1183010" rtl="0" eaLnBrk="1" fontAlgn="base" hangingPunct="1">
        <a:spcBef>
          <a:spcPct val="20000"/>
        </a:spcBef>
        <a:spcAft>
          <a:spcPct val="0"/>
        </a:spcAft>
        <a:buChar char="»"/>
        <a:defRPr sz="2700" b="1">
          <a:solidFill>
            <a:srgbClr val="FAFD00"/>
          </a:solidFill>
          <a:effectLst>
            <a:outerShdw blurRad="38100" dist="38100" dir="2700000" algn="tl">
              <a:srgbClr val="000000"/>
            </a:outerShdw>
          </a:effectLst>
          <a:latin typeface="+mn-lt"/>
          <a:ea typeface="ＭＳ Ｐゴシック" pitchFamily="-112" charset="-128"/>
        </a:defRPr>
      </a:lvl8pPr>
      <a:lvl9pPr marL="5096041" indent="-296281" algn="l" defTabSz="1183010" rtl="0" eaLnBrk="1" fontAlgn="base" hangingPunct="1">
        <a:spcBef>
          <a:spcPct val="20000"/>
        </a:spcBef>
        <a:spcAft>
          <a:spcPct val="0"/>
        </a:spcAft>
        <a:buChar char="»"/>
        <a:defRPr sz="2700" b="1">
          <a:solidFill>
            <a:srgbClr val="FAFD00"/>
          </a:solidFill>
          <a:effectLst>
            <a:outerShdw blurRad="38100" dist="38100" dir="2700000" algn="tl">
              <a:srgbClr val="000000"/>
            </a:outerShdw>
          </a:effectLst>
          <a:latin typeface="+mn-lt"/>
          <a:ea typeface="ＭＳ Ｐゴシック" pitchFamily="-112" charset="-128"/>
        </a:defRPr>
      </a:lvl9pPr>
    </p:bodyStyle>
    <p:otherStyle>
      <a:defPPr>
        <a:defRPr lang="en-US"/>
      </a:defPPr>
      <a:lvl1pPr marL="0" algn="l" defTabSz="609493" rtl="0" eaLnBrk="1" latinLnBrk="0" hangingPunct="1">
        <a:defRPr sz="2400" kern="1200">
          <a:solidFill>
            <a:schemeClr val="tx1"/>
          </a:solidFill>
          <a:latin typeface="+mn-lt"/>
          <a:ea typeface="+mn-ea"/>
          <a:cs typeface="+mn-cs"/>
        </a:defRPr>
      </a:lvl1pPr>
      <a:lvl2pPr marL="609493" algn="l" defTabSz="609493" rtl="0" eaLnBrk="1" latinLnBrk="0" hangingPunct="1">
        <a:defRPr sz="2400" kern="1200">
          <a:solidFill>
            <a:schemeClr val="tx1"/>
          </a:solidFill>
          <a:latin typeface="+mn-lt"/>
          <a:ea typeface="+mn-ea"/>
          <a:cs typeface="+mn-cs"/>
        </a:defRPr>
      </a:lvl2pPr>
      <a:lvl3pPr marL="1218987" algn="l" defTabSz="609493" rtl="0" eaLnBrk="1" latinLnBrk="0" hangingPunct="1">
        <a:defRPr sz="2400" kern="1200">
          <a:solidFill>
            <a:schemeClr val="tx1"/>
          </a:solidFill>
          <a:latin typeface="+mn-lt"/>
          <a:ea typeface="+mn-ea"/>
          <a:cs typeface="+mn-cs"/>
        </a:defRPr>
      </a:lvl3pPr>
      <a:lvl4pPr marL="1828480" algn="l" defTabSz="609493" rtl="0" eaLnBrk="1" latinLnBrk="0" hangingPunct="1">
        <a:defRPr sz="2400" kern="1200">
          <a:solidFill>
            <a:schemeClr val="tx1"/>
          </a:solidFill>
          <a:latin typeface="+mn-lt"/>
          <a:ea typeface="+mn-ea"/>
          <a:cs typeface="+mn-cs"/>
        </a:defRPr>
      </a:lvl4pPr>
      <a:lvl5pPr marL="2437973" algn="l" defTabSz="609493" rtl="0" eaLnBrk="1" latinLnBrk="0" hangingPunct="1">
        <a:defRPr sz="2400" kern="1200">
          <a:solidFill>
            <a:schemeClr val="tx1"/>
          </a:solidFill>
          <a:latin typeface="+mn-lt"/>
          <a:ea typeface="+mn-ea"/>
          <a:cs typeface="+mn-cs"/>
        </a:defRPr>
      </a:lvl5pPr>
      <a:lvl6pPr marL="3047467" algn="l" defTabSz="609493" rtl="0" eaLnBrk="1" latinLnBrk="0" hangingPunct="1">
        <a:defRPr sz="2400" kern="1200">
          <a:solidFill>
            <a:schemeClr val="tx1"/>
          </a:solidFill>
          <a:latin typeface="+mn-lt"/>
          <a:ea typeface="+mn-ea"/>
          <a:cs typeface="+mn-cs"/>
        </a:defRPr>
      </a:lvl6pPr>
      <a:lvl7pPr marL="3656960" algn="l" defTabSz="609493" rtl="0" eaLnBrk="1" latinLnBrk="0" hangingPunct="1">
        <a:defRPr sz="2400" kern="1200">
          <a:solidFill>
            <a:schemeClr val="tx1"/>
          </a:solidFill>
          <a:latin typeface="+mn-lt"/>
          <a:ea typeface="+mn-ea"/>
          <a:cs typeface="+mn-cs"/>
        </a:defRPr>
      </a:lvl7pPr>
      <a:lvl8pPr marL="4266453" algn="l" defTabSz="609493" rtl="0" eaLnBrk="1" latinLnBrk="0" hangingPunct="1">
        <a:defRPr sz="2400" kern="1200">
          <a:solidFill>
            <a:schemeClr val="tx1"/>
          </a:solidFill>
          <a:latin typeface="+mn-lt"/>
          <a:ea typeface="+mn-ea"/>
          <a:cs typeface="+mn-cs"/>
        </a:defRPr>
      </a:lvl8pPr>
      <a:lvl9pPr marL="4875947" algn="l" defTabSz="609493"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jpasapp.dmdc.osd.mil/JPAS/JPASDisclosure" TargetMode="External"/><Relationship Id="rId2" Type="http://schemas.openxmlformats.org/officeDocument/2006/relationships/hyperlink" Target="http://www.dmdc.osd.mil/psawebdocs"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dmdc.swft@mail.mil" TargetMode="External"/><Relationship Id="rId2" Type="http://schemas.openxmlformats.org/officeDocument/2006/relationships/hyperlink" Target="mailto:dodhra.knox.dmdc.mbx.contact-center@mail.mil" TargetMode="External"/><Relationship Id="rId1" Type="http://schemas.openxmlformats.org/officeDocument/2006/relationships/slideLayout" Target="../slideLayouts/slideLayout2.xml"/><Relationship Id="rId6" Type="http://schemas.openxmlformats.org/officeDocument/2006/relationships/hyperlink" Target="mailto:AskPSMO-I@dss.mil" TargetMode="External"/><Relationship Id="rId5" Type="http://schemas.openxmlformats.org/officeDocument/2006/relationships/hyperlink" Target="http://www.dss.mil/isp/policy_programs.html" TargetMode="External"/><Relationship Id="rId4" Type="http://schemas.openxmlformats.org/officeDocument/2006/relationships/hyperlink" Target="mailto:call.center@dsshelp.org"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8" Type="http://schemas.openxmlformats.org/officeDocument/2006/relationships/oleObject" Target="../embeddings/Microsoft_Word_97_-_2003_Document2.doc"/><Relationship Id="rId3" Type="http://schemas.openxmlformats.org/officeDocument/2006/relationships/oleObject" Target="../embeddings/oleObject1.bin"/><Relationship Id="rId7" Type="http://schemas.openxmlformats.org/officeDocument/2006/relationships/oleObject" Target="../embeddings/oleObject2.bin"/><Relationship Id="rId12" Type="http://schemas.openxmlformats.org/officeDocument/2006/relationships/image" Target="../media/image11.jpeg"/><Relationship Id="rId2" Type="http://schemas.openxmlformats.org/officeDocument/2006/relationships/slideLayout" Target="../slideLayouts/slideLayout9.xml"/><Relationship Id="rId1" Type="http://schemas.openxmlformats.org/officeDocument/2006/relationships/vmlDrawing" Target="../drawings/vmlDrawing1.vml"/><Relationship Id="rId6" Type="http://schemas.openxmlformats.org/officeDocument/2006/relationships/image" Target="../media/image7.png"/><Relationship Id="rId11" Type="http://schemas.openxmlformats.org/officeDocument/2006/relationships/image" Target="../media/image10.jpeg"/><Relationship Id="rId5" Type="http://schemas.openxmlformats.org/officeDocument/2006/relationships/image" Target="../media/image6.wmf"/><Relationship Id="rId10" Type="http://schemas.openxmlformats.org/officeDocument/2006/relationships/image" Target="../media/image9.jpeg"/><Relationship Id="rId4" Type="http://schemas.openxmlformats.org/officeDocument/2006/relationships/oleObject" Target="../embeddings/Microsoft_Word_97_-_2003_Document1.doc"/><Relationship Id="rId9" Type="http://schemas.openxmlformats.org/officeDocument/2006/relationships/image" Target="../media/image8.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dss.mil/documents/psmo-i/eFP_Guide.pdf" TargetMode="External"/><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http://www.fbi.gov/about-us/cjis/background-checks/list-of-fbi-approved-channelers" TargetMode="External"/><Relationship Id="rId3" Type="http://schemas.openxmlformats.org/officeDocument/2006/relationships/hyperlink" Target="http://www.dss.mil/documents/psmo-i/eFP_Guide.pdf" TargetMode="External"/><Relationship Id="rId7" Type="http://schemas.openxmlformats.org/officeDocument/2006/relationships/hyperlink" Target="https://www.fbibiospecs.org/IAFIS/default.aspx" TargetMode="External"/><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hyperlink" Target="https://www.dmdc.osd.mil/psawebdocs/docPage.jsp?p=SWFT" TargetMode="External"/><Relationship Id="rId5" Type="http://schemas.openxmlformats.org/officeDocument/2006/relationships/hyperlink" Target="mailto:dmdc.swft@mail.mil" TargetMode="External"/><Relationship Id="rId4" Type="http://schemas.openxmlformats.org/officeDocument/2006/relationships/hyperlink" Target="mailto:AskPSMO-I@dss.mil" TargetMode="External"/><Relationship Id="rId9" Type="http://schemas.openxmlformats.org/officeDocument/2006/relationships/hyperlink" Target="https://www.dmdc.osd.mil/psawebdocs/docRequest/filePathNm=PSA/appId=560/app_key_id=1559jsow24d/siteId=7/ediPnId=0/userId=public/fileNm=SWFT_Vendor+List.pdf"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hyperlink" Target="http://www.dss.mil/isp/policy_programs.html" TargetMode="External"/><Relationship Id="rId2" Type="http://schemas.openxmlformats.org/officeDocument/2006/relationships/hyperlink" Target="mailto:call.center@dsshelp.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dse.edu/catalog/elearning/PS113.html" TargetMode="External"/><Relationship Id="rId2" Type="http://schemas.openxmlformats.org/officeDocument/2006/relationships/hyperlink" Target="http://www.cdse.edu/catalog/elearning/PS123.html" TargetMode="External"/><Relationship Id="rId1" Type="http://schemas.openxmlformats.org/officeDocument/2006/relationships/slideLayout" Target="../slideLayouts/slideLayout2.xml"/><Relationship Id="rId4" Type="http://schemas.openxmlformats.org/officeDocument/2006/relationships/hyperlink" Target="http://iase.disa.mil/eta/cyberchallenge/launchPage.ht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cdse.edu/catalog/elearning/DS-IF101.html" TargetMode="External"/><Relationship Id="rId2" Type="http://schemas.openxmlformats.org/officeDocument/2006/relationships/hyperlink" Target="http://iatraining.disa.mil/eta/piiv2/launchPage.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JPAS Basics &amp; Updates</a:t>
            </a:r>
            <a:endParaRPr lang="en-US" dirty="0"/>
          </a:p>
        </p:txBody>
      </p:sp>
      <p:sp>
        <p:nvSpPr>
          <p:cNvPr id="3" name="Subtitle 2"/>
          <p:cNvSpPr>
            <a:spLocks noGrp="1"/>
          </p:cNvSpPr>
          <p:nvPr>
            <p:ph type="subTitle" idx="1"/>
          </p:nvPr>
        </p:nvSpPr>
        <p:spPr>
          <a:xfrm>
            <a:off x="1524000" y="3602038"/>
            <a:ext cx="9144000" cy="718145"/>
          </a:xfrm>
        </p:spPr>
        <p:txBody>
          <a:bodyPr/>
          <a:lstStyle/>
          <a:p>
            <a:r>
              <a:rPr lang="en-US" sz="1600" i="1" dirty="0" smtClean="0"/>
              <a:t>July 20, 2016</a:t>
            </a:r>
          </a:p>
          <a:p>
            <a:endParaRPr lang="en-US" dirty="0"/>
          </a:p>
        </p:txBody>
      </p:sp>
      <p:sp>
        <p:nvSpPr>
          <p:cNvPr id="4" name="Subtitle 2"/>
          <p:cNvSpPr txBox="1">
            <a:spLocks/>
          </p:cNvSpPr>
          <p:nvPr/>
        </p:nvSpPr>
        <p:spPr bwMode="auto">
          <a:xfrm>
            <a:off x="158606" y="5628234"/>
            <a:ext cx="9144000" cy="1518364"/>
          </a:xfrm>
          <a:prstGeom prst="rect">
            <a:avLst/>
          </a:prstGeom>
          <a:noFill/>
          <a:ln w="12700">
            <a:noFill/>
            <a:miter lim="800000"/>
            <a:headEnd/>
            <a:tailEnd/>
          </a:ln>
          <a:effectLst/>
        </p:spPr>
        <p:txBody>
          <a:bodyPr vert="horz" wrap="square" lIns="0" tIns="0" rIns="0" bIns="0" numCol="1" anchor="t" anchorCtr="0" compatLnSpc="1">
            <a:prstTxWarp prst="textNoShape">
              <a:avLst/>
            </a:prstTxWarp>
            <a:spAutoFit/>
          </a:bodyPr>
          <a:lstStyle>
            <a:lvl1pPr marL="0" indent="0" algn="ctr" defTabSz="1183010" rtl="0" eaLnBrk="1" fontAlgn="base" hangingPunct="1">
              <a:spcBef>
                <a:spcPts val="800"/>
              </a:spcBef>
              <a:spcAft>
                <a:spcPct val="0"/>
              </a:spcAft>
              <a:buSzPct val="100000"/>
              <a:buNone/>
              <a:defRPr sz="2400" b="1">
                <a:solidFill>
                  <a:schemeClr val="bg2"/>
                </a:solidFill>
                <a:effectLst/>
                <a:latin typeface="Arial"/>
                <a:ea typeface="ＭＳ Ｐゴシック" pitchFamily="-112" charset="-128"/>
                <a:cs typeface="Arial"/>
              </a:defRPr>
            </a:lvl1pPr>
            <a:lvl2pPr marL="457200" indent="0" algn="ctr" defTabSz="1183010" rtl="0" eaLnBrk="1" fontAlgn="base" hangingPunct="1">
              <a:spcBef>
                <a:spcPts val="800"/>
              </a:spcBef>
              <a:spcAft>
                <a:spcPct val="0"/>
              </a:spcAft>
              <a:buSzPct val="100000"/>
              <a:buNone/>
              <a:defRPr sz="2000" b="1">
                <a:solidFill>
                  <a:schemeClr val="bg2"/>
                </a:solidFill>
                <a:effectLst/>
                <a:latin typeface="Arial"/>
                <a:ea typeface="ＭＳ Ｐゴシック" pitchFamily="-112" charset="-128"/>
                <a:cs typeface="Arial"/>
              </a:defRPr>
            </a:lvl2pPr>
            <a:lvl3pPr marL="914400" indent="0" algn="ctr" defTabSz="1183010" rtl="0" eaLnBrk="1" fontAlgn="base" hangingPunct="1">
              <a:spcBef>
                <a:spcPts val="800"/>
              </a:spcBef>
              <a:spcAft>
                <a:spcPct val="0"/>
              </a:spcAft>
              <a:buSzPct val="80000"/>
              <a:buNone/>
              <a:defRPr sz="1800" b="1">
                <a:solidFill>
                  <a:schemeClr val="bg2"/>
                </a:solidFill>
                <a:effectLst/>
                <a:latin typeface="Arial"/>
                <a:ea typeface="ＭＳ Ｐゴシック" pitchFamily="-112" charset="-128"/>
                <a:cs typeface="Arial"/>
              </a:defRPr>
            </a:lvl3pPr>
            <a:lvl4pPr marL="1371600" indent="0" algn="ctr" defTabSz="1183010" rtl="0" eaLnBrk="1" fontAlgn="base" hangingPunct="1">
              <a:spcBef>
                <a:spcPct val="20000"/>
              </a:spcBef>
              <a:spcAft>
                <a:spcPct val="0"/>
              </a:spcAft>
              <a:buSzPct val="80000"/>
              <a:buFont typeface="Arial" pitchFamily="34" charset="0"/>
              <a:buNone/>
              <a:defRPr sz="1600" b="1">
                <a:solidFill>
                  <a:schemeClr val="bg2"/>
                </a:solidFill>
                <a:effectLst/>
                <a:latin typeface="Arial"/>
                <a:ea typeface="ＭＳ Ｐゴシック" pitchFamily="-112" charset="-128"/>
                <a:cs typeface="Arial"/>
              </a:defRPr>
            </a:lvl4pPr>
            <a:lvl5pPr marL="1828800" indent="0" algn="ctr" defTabSz="1183010" rtl="0" eaLnBrk="1" fontAlgn="base" hangingPunct="1">
              <a:spcBef>
                <a:spcPct val="20000"/>
              </a:spcBef>
              <a:spcAft>
                <a:spcPct val="0"/>
              </a:spcAft>
              <a:buSzPct val="80000"/>
              <a:buFont typeface="Arial" pitchFamily="34" charset="0"/>
              <a:buNone/>
              <a:defRPr sz="1600" b="1">
                <a:solidFill>
                  <a:schemeClr val="bg2"/>
                </a:solidFill>
                <a:effectLst/>
                <a:latin typeface="Arial"/>
                <a:ea typeface="ＭＳ Ｐゴシック" pitchFamily="-112" charset="-128"/>
                <a:cs typeface="Arial"/>
              </a:defRPr>
            </a:lvl5pPr>
            <a:lvl6pPr marL="2286000" indent="0" algn="ctr" defTabSz="1183010" rtl="0" eaLnBrk="1" fontAlgn="base" hangingPunct="1">
              <a:spcBef>
                <a:spcPct val="20000"/>
              </a:spcBef>
              <a:spcAft>
                <a:spcPct val="0"/>
              </a:spcAft>
              <a:buNone/>
              <a:defRPr sz="1600" b="1">
                <a:solidFill>
                  <a:srgbClr val="FAFD00"/>
                </a:solidFill>
                <a:effectLst>
                  <a:outerShdw blurRad="38100" dist="38100" dir="2700000" algn="tl">
                    <a:srgbClr val="000000"/>
                  </a:outerShdw>
                </a:effectLst>
                <a:latin typeface="+mn-lt"/>
                <a:ea typeface="ＭＳ Ｐゴシック" pitchFamily="-112" charset="-128"/>
              </a:defRPr>
            </a:lvl6pPr>
            <a:lvl7pPr marL="2743200" indent="0" algn="ctr" defTabSz="1183010" rtl="0" eaLnBrk="1" fontAlgn="base" hangingPunct="1">
              <a:spcBef>
                <a:spcPct val="20000"/>
              </a:spcBef>
              <a:spcAft>
                <a:spcPct val="0"/>
              </a:spcAft>
              <a:buNone/>
              <a:defRPr sz="1600" b="1">
                <a:solidFill>
                  <a:srgbClr val="FAFD00"/>
                </a:solidFill>
                <a:effectLst>
                  <a:outerShdw blurRad="38100" dist="38100" dir="2700000" algn="tl">
                    <a:srgbClr val="000000"/>
                  </a:outerShdw>
                </a:effectLst>
                <a:latin typeface="+mn-lt"/>
                <a:ea typeface="ＭＳ Ｐゴシック" pitchFamily="-112" charset="-128"/>
              </a:defRPr>
            </a:lvl7pPr>
            <a:lvl8pPr marL="3200400" indent="0" algn="ctr" defTabSz="1183010" rtl="0" eaLnBrk="1" fontAlgn="base" hangingPunct="1">
              <a:spcBef>
                <a:spcPct val="20000"/>
              </a:spcBef>
              <a:spcAft>
                <a:spcPct val="0"/>
              </a:spcAft>
              <a:buNone/>
              <a:defRPr sz="1600" b="1">
                <a:solidFill>
                  <a:srgbClr val="FAFD00"/>
                </a:solidFill>
                <a:effectLst>
                  <a:outerShdw blurRad="38100" dist="38100" dir="2700000" algn="tl">
                    <a:srgbClr val="000000"/>
                  </a:outerShdw>
                </a:effectLst>
                <a:latin typeface="+mn-lt"/>
                <a:ea typeface="ＭＳ Ｐゴシック" pitchFamily="-112" charset="-128"/>
              </a:defRPr>
            </a:lvl8pPr>
            <a:lvl9pPr marL="3657600" indent="0" algn="ctr" defTabSz="1183010" rtl="0" eaLnBrk="1" fontAlgn="base" hangingPunct="1">
              <a:spcBef>
                <a:spcPct val="20000"/>
              </a:spcBef>
              <a:spcAft>
                <a:spcPct val="0"/>
              </a:spcAft>
              <a:buNone/>
              <a:defRPr sz="1600" b="1">
                <a:solidFill>
                  <a:srgbClr val="FAFD00"/>
                </a:solidFill>
                <a:effectLst>
                  <a:outerShdw blurRad="38100" dist="38100" dir="2700000" algn="tl">
                    <a:srgbClr val="000000"/>
                  </a:outerShdw>
                </a:effectLst>
                <a:latin typeface="+mn-lt"/>
                <a:ea typeface="ＭＳ Ｐゴシック" pitchFamily="-112" charset="-128"/>
              </a:defRPr>
            </a:lvl9pPr>
          </a:lstStyle>
          <a:p>
            <a:pPr algn="l"/>
            <a:r>
              <a:rPr lang="en-US" sz="1200" kern="0" dirty="0" smtClean="0"/>
              <a:t>Steven Burke</a:t>
            </a:r>
          </a:p>
          <a:p>
            <a:pPr algn="l"/>
            <a:r>
              <a:rPr lang="en-US" sz="1100" i="1" kern="0" dirty="0" smtClean="0"/>
              <a:t>Industrial Security </a:t>
            </a:r>
            <a:r>
              <a:rPr lang="en-US" sz="1100" i="1" kern="0" dirty="0" err="1" smtClean="0"/>
              <a:t>Asc</a:t>
            </a:r>
            <a:r>
              <a:rPr lang="en-US" sz="1100" i="1" kern="0" dirty="0" smtClean="0"/>
              <a:t>. Mgr.</a:t>
            </a:r>
          </a:p>
          <a:p>
            <a:pPr algn="l"/>
            <a:r>
              <a:rPr lang="en-US" sz="1200" kern="0" dirty="0" smtClean="0"/>
              <a:t>Lisa Hadwin</a:t>
            </a:r>
          </a:p>
          <a:p>
            <a:pPr algn="l"/>
            <a:r>
              <a:rPr lang="en-US" sz="1100" i="1" kern="0" dirty="0" smtClean="0"/>
              <a:t>Security Rep. </a:t>
            </a:r>
            <a:r>
              <a:rPr lang="en-US" sz="1100" i="1" kern="0" dirty="0" err="1" smtClean="0"/>
              <a:t>Asc</a:t>
            </a:r>
            <a:r>
              <a:rPr lang="en-US" sz="1100" i="1" kern="0" dirty="0" smtClean="0"/>
              <a:t>.</a:t>
            </a:r>
          </a:p>
          <a:p>
            <a:endParaRPr lang="en-US" kern="0" dirty="0"/>
          </a:p>
        </p:txBody>
      </p:sp>
    </p:spTree>
    <p:extLst>
      <p:ext uri="{BB962C8B-B14F-4D97-AF65-F5344CB8AC3E}">
        <p14:creationId xmlns:p14="http://schemas.microsoft.com/office/powerpoint/2010/main" val="1551671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Common Misuses of </a:t>
            </a:r>
            <a:r>
              <a:rPr lang="en-US" dirty="0" smtClean="0"/>
              <a:t>JPAS</a:t>
            </a:r>
            <a:endParaRPr lang="en-US" dirty="0"/>
          </a:p>
        </p:txBody>
      </p:sp>
      <p:sp>
        <p:nvSpPr>
          <p:cNvPr id="4" name="Content Placeholder 3"/>
          <p:cNvSpPr>
            <a:spLocks noGrp="1"/>
          </p:cNvSpPr>
          <p:nvPr>
            <p:ph idx="1"/>
          </p:nvPr>
        </p:nvSpPr>
        <p:spPr>
          <a:xfrm>
            <a:off x="911463" y="1354594"/>
            <a:ext cx="10356371" cy="5027017"/>
          </a:xfrm>
        </p:spPr>
        <p:txBody>
          <a:bodyPr/>
          <a:lstStyle/>
          <a:p>
            <a:pPr marL="0" indent="0">
              <a:buNone/>
            </a:pPr>
            <a:r>
              <a:rPr lang="en-US" dirty="0"/>
              <a:t>When you log in to JPAS and click the “I agree” button, you are consenting to the terms and use of the JPAS application.  Please make note of some the misuses of JPAS</a:t>
            </a:r>
            <a:r>
              <a:rPr lang="en-US" dirty="0" smtClean="0"/>
              <a:t>:</a:t>
            </a:r>
          </a:p>
          <a:p>
            <a:r>
              <a:rPr lang="en-US" dirty="0"/>
              <a:t>Sharing of username, password, CAC, or PIV cards and/or associated PIN numbers to access the system. </a:t>
            </a:r>
          </a:p>
          <a:p>
            <a:r>
              <a:rPr lang="en-US" dirty="0"/>
              <a:t>Allowing non-cleared individuals to access the system. </a:t>
            </a:r>
          </a:p>
          <a:p>
            <a:r>
              <a:rPr lang="en-US" dirty="0"/>
              <a:t>Leaving the JPAS application unsecure while logged in. </a:t>
            </a:r>
          </a:p>
          <a:p>
            <a:r>
              <a:rPr lang="en-US" dirty="0"/>
              <a:t>Allowing others to view data on the JPAS screen that do not have the proper authorization. </a:t>
            </a:r>
          </a:p>
          <a:p>
            <a:r>
              <a:rPr lang="en-US" dirty="0"/>
              <a:t>Printing or taking a screenshot of JPAS data. </a:t>
            </a:r>
            <a:endParaRPr lang="en-US" dirty="0" smtClean="0"/>
          </a:p>
          <a:p>
            <a:endParaRPr lang="en-US" dirty="0"/>
          </a:p>
          <a:p>
            <a:pPr marL="0" indent="0">
              <a:buNone/>
            </a:pPr>
            <a:endParaRPr lang="en-US" sz="1600" i="1" dirty="0" smtClean="0"/>
          </a:p>
        </p:txBody>
      </p:sp>
      <p:sp>
        <p:nvSpPr>
          <p:cNvPr id="5" name="TextBox 4"/>
          <p:cNvSpPr txBox="1"/>
          <p:nvPr/>
        </p:nvSpPr>
        <p:spPr>
          <a:xfrm>
            <a:off x="2630789" y="6406848"/>
            <a:ext cx="6930423" cy="338554"/>
          </a:xfrm>
          <a:prstGeom prst="rect">
            <a:avLst/>
          </a:prstGeom>
          <a:noFill/>
        </p:spPr>
        <p:txBody>
          <a:bodyPr wrap="none" rtlCol="0">
            <a:spAutoFit/>
          </a:bodyPr>
          <a:lstStyle/>
          <a:p>
            <a:r>
              <a:rPr lang="en-US" sz="1600" i="1" dirty="0"/>
              <a:t>Note: See JPAS Account Management Policy Section 5.8 Misuse of JPAS</a:t>
            </a:r>
            <a:r>
              <a:rPr lang="en-US" sz="1600" i="1" dirty="0" smtClean="0"/>
              <a:t>.</a:t>
            </a:r>
            <a:endParaRPr lang="en-US" sz="1600" dirty="0"/>
          </a:p>
        </p:txBody>
      </p:sp>
    </p:spTree>
    <p:extLst>
      <p:ext uri="{BB962C8B-B14F-4D97-AF65-F5344CB8AC3E}">
        <p14:creationId xmlns:p14="http://schemas.microsoft.com/office/powerpoint/2010/main" val="10760470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Common Misuses of </a:t>
            </a:r>
            <a:r>
              <a:rPr lang="en-US" dirty="0" smtClean="0"/>
              <a:t>JPAS cont.</a:t>
            </a:r>
            <a:endParaRPr lang="en-US" dirty="0"/>
          </a:p>
        </p:txBody>
      </p:sp>
      <p:sp>
        <p:nvSpPr>
          <p:cNvPr id="4" name="Content Placeholder 3"/>
          <p:cNvSpPr>
            <a:spLocks noGrp="1"/>
          </p:cNvSpPr>
          <p:nvPr>
            <p:ph idx="1"/>
          </p:nvPr>
        </p:nvSpPr>
        <p:spPr>
          <a:xfrm>
            <a:off x="911463" y="1354594"/>
            <a:ext cx="10356371" cy="3467616"/>
          </a:xfrm>
        </p:spPr>
        <p:txBody>
          <a:bodyPr/>
          <a:lstStyle/>
          <a:p>
            <a:r>
              <a:rPr lang="en-US" dirty="0" smtClean="0"/>
              <a:t>Querying </a:t>
            </a:r>
            <a:r>
              <a:rPr lang="en-US" dirty="0"/>
              <a:t>the JPAS application for ‘celebrity’ records. </a:t>
            </a:r>
          </a:p>
          <a:p>
            <a:r>
              <a:rPr lang="en-US" dirty="0">
                <a:solidFill>
                  <a:srgbClr val="FF0000"/>
                </a:solidFill>
              </a:rPr>
              <a:t>Querying the JPAS application for your own record. </a:t>
            </a:r>
          </a:p>
          <a:p>
            <a:r>
              <a:rPr lang="en-US" dirty="0">
                <a:solidFill>
                  <a:srgbClr val="FF0000"/>
                </a:solidFill>
              </a:rPr>
              <a:t>Entering test or “dummy” SSNs into JPAS. </a:t>
            </a:r>
          </a:p>
          <a:p>
            <a:r>
              <a:rPr lang="en-US" dirty="0"/>
              <a:t>Entering false or inaccurate information into the system. </a:t>
            </a:r>
          </a:p>
          <a:p>
            <a:r>
              <a:rPr lang="en-US" dirty="0"/>
              <a:t>Initiating investigations for subjects who you have no owning/servicing relationship. </a:t>
            </a:r>
          </a:p>
          <a:p>
            <a:r>
              <a:rPr lang="en-US" dirty="0"/>
              <a:t>Querying the JPAS application for information you have no need to know to conduct your official </a:t>
            </a:r>
            <a:r>
              <a:rPr lang="en-US" dirty="0" smtClean="0"/>
              <a:t>duties.</a:t>
            </a:r>
          </a:p>
        </p:txBody>
      </p:sp>
      <p:sp>
        <p:nvSpPr>
          <p:cNvPr id="5" name="TextBox 4"/>
          <p:cNvSpPr txBox="1"/>
          <p:nvPr/>
        </p:nvSpPr>
        <p:spPr>
          <a:xfrm>
            <a:off x="2630789" y="6406848"/>
            <a:ext cx="6930423" cy="338554"/>
          </a:xfrm>
          <a:prstGeom prst="rect">
            <a:avLst/>
          </a:prstGeom>
          <a:noFill/>
        </p:spPr>
        <p:txBody>
          <a:bodyPr wrap="none" rtlCol="0">
            <a:spAutoFit/>
          </a:bodyPr>
          <a:lstStyle/>
          <a:p>
            <a:r>
              <a:rPr lang="en-US" sz="1600" i="1" dirty="0"/>
              <a:t>Note: See JPAS Account Management Policy Section 5.8 Misuse of JPAS</a:t>
            </a:r>
            <a:r>
              <a:rPr lang="en-US" sz="1600" i="1" dirty="0" smtClean="0"/>
              <a:t>.</a:t>
            </a:r>
            <a:endParaRPr lang="en-US" sz="1600" dirty="0"/>
          </a:p>
        </p:txBody>
      </p:sp>
    </p:spTree>
    <p:extLst>
      <p:ext uri="{BB962C8B-B14F-4D97-AF65-F5344CB8AC3E}">
        <p14:creationId xmlns:p14="http://schemas.microsoft.com/office/powerpoint/2010/main" val="3638761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JPAS Account Activity</a:t>
            </a:r>
            <a:endParaRPr lang="en-US" dirty="0"/>
          </a:p>
        </p:txBody>
      </p:sp>
      <p:sp>
        <p:nvSpPr>
          <p:cNvPr id="4" name="Content Placeholder 3"/>
          <p:cNvSpPr>
            <a:spLocks noGrp="1"/>
          </p:cNvSpPr>
          <p:nvPr>
            <p:ph idx="1"/>
          </p:nvPr>
        </p:nvSpPr>
        <p:spPr>
          <a:xfrm>
            <a:off x="911463" y="1354594"/>
            <a:ext cx="10356371" cy="3344505"/>
          </a:xfrm>
        </p:spPr>
        <p:txBody>
          <a:bodyPr/>
          <a:lstStyle/>
          <a:p>
            <a:r>
              <a:rPr lang="en-US" dirty="0" smtClean="0"/>
              <a:t>Why does my account keep getting locked or going away?</a:t>
            </a:r>
          </a:p>
          <a:p>
            <a:pPr marL="308979" lvl="1" indent="0">
              <a:buNone/>
            </a:pPr>
            <a:r>
              <a:rPr lang="en-US" dirty="0"/>
              <a:t>5.6 Account Activity </a:t>
            </a:r>
            <a:endParaRPr lang="en-US" b="0" dirty="0"/>
          </a:p>
          <a:p>
            <a:pPr marL="308979" lvl="1" indent="0">
              <a:buNone/>
            </a:pPr>
            <a:r>
              <a:rPr lang="en-US" b="0" dirty="0"/>
              <a:t>An active JPAS account is one that has been logged into </a:t>
            </a:r>
            <a:r>
              <a:rPr lang="en-US" dirty="0">
                <a:solidFill>
                  <a:srgbClr val="FF0000"/>
                </a:solidFill>
              </a:rPr>
              <a:t>within the past 30</a:t>
            </a:r>
            <a:r>
              <a:rPr lang="en-US" b="0" dirty="0"/>
              <a:t> days. An inactive JPAS account is an account that has not been logged into in over 30 days. If a JPAS account is inactive—i.e., not successfully accessed—for more than 30 days, the JPAS system shall automatically lock the account. The AM managing the account will be able to unlock the account, unless the account exceeds 45 days of inactivity. JPAS accounts that have not been logged into </a:t>
            </a:r>
            <a:r>
              <a:rPr lang="en-US" dirty="0">
                <a:solidFill>
                  <a:srgbClr val="FF0000"/>
                </a:solidFill>
              </a:rPr>
              <a:t>for longer than 45 days are deleted </a:t>
            </a:r>
            <a:r>
              <a:rPr lang="en-US" b="0" dirty="0"/>
              <a:t>per DoD Regulations (CYBERCOM TASKORD 13-0641). If an account is needed, a new account will have to be established following the aforementioned guidelines. </a:t>
            </a:r>
            <a:endParaRPr lang="en-US" dirty="0"/>
          </a:p>
        </p:txBody>
      </p:sp>
    </p:spTree>
    <p:extLst>
      <p:ext uri="{BB962C8B-B14F-4D97-AF65-F5344CB8AC3E}">
        <p14:creationId xmlns:p14="http://schemas.microsoft.com/office/powerpoint/2010/main" val="1812048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JPAS Home Page</a:t>
            </a:r>
            <a:endParaRPr lang="en-US" dirty="0"/>
          </a:p>
        </p:txBody>
      </p:sp>
      <p:sp>
        <p:nvSpPr>
          <p:cNvPr id="4" name="Content Placeholder 3"/>
          <p:cNvSpPr>
            <a:spLocks noGrp="1"/>
          </p:cNvSpPr>
          <p:nvPr>
            <p:ph idx="1"/>
          </p:nvPr>
        </p:nvSpPr>
        <p:spPr>
          <a:xfrm>
            <a:off x="911464" y="1354594"/>
            <a:ext cx="5364645" cy="5232202"/>
          </a:xfrm>
        </p:spPr>
        <p:txBody>
          <a:bodyPr/>
          <a:lstStyle/>
          <a:p>
            <a:r>
              <a:rPr lang="en-US" dirty="0"/>
              <a:t>This is the best page to bookmark</a:t>
            </a:r>
            <a:r>
              <a:rPr lang="en-US" dirty="0" smtClean="0"/>
              <a:t>: </a:t>
            </a:r>
            <a:r>
              <a:rPr lang="en-US" dirty="0">
                <a:solidFill>
                  <a:prstClr val="white"/>
                </a:solidFill>
                <a:hlinkClick r:id="rId2"/>
              </a:rPr>
              <a:t>www.dmdc.osd.mil/psawebdocs</a:t>
            </a:r>
            <a:endParaRPr lang="en-US" dirty="0"/>
          </a:p>
          <a:p>
            <a:pPr lvl="1"/>
            <a:r>
              <a:rPr lang="en-US" dirty="0">
                <a:solidFill>
                  <a:prstClr val="black"/>
                </a:solidFill>
              </a:rPr>
              <a:t>JPAS Status, Alerts, Notices, FAQs and general information, is posted </a:t>
            </a:r>
            <a:r>
              <a:rPr lang="en-US" dirty="0" smtClean="0">
                <a:solidFill>
                  <a:prstClr val="black"/>
                </a:solidFill>
              </a:rPr>
              <a:t>here</a:t>
            </a:r>
          </a:p>
          <a:p>
            <a:r>
              <a:rPr lang="en-US" dirty="0">
                <a:solidFill>
                  <a:prstClr val="black"/>
                </a:solidFill>
              </a:rPr>
              <a:t>If unable to log in via above link, try the following link that takes you to JPAS Disclosure </a:t>
            </a:r>
            <a:r>
              <a:rPr lang="en-US" dirty="0" smtClean="0">
                <a:solidFill>
                  <a:prstClr val="black"/>
                </a:solidFill>
              </a:rPr>
              <a:t>page: </a:t>
            </a:r>
            <a:r>
              <a:rPr lang="en-US" dirty="0">
                <a:solidFill>
                  <a:prstClr val="black"/>
                </a:solidFill>
                <a:hlinkClick r:id="rId3"/>
              </a:rPr>
              <a:t>https://jpasapp.dmdc.osd.mil/JPAS/JPASDisclosure</a:t>
            </a:r>
            <a:endParaRPr lang="en-US" dirty="0">
              <a:solidFill>
                <a:prstClr val="black"/>
              </a:solidFill>
            </a:endParaRPr>
          </a:p>
          <a:p>
            <a:r>
              <a:rPr lang="en-US" dirty="0"/>
              <a:t>For Customer support:</a:t>
            </a:r>
          </a:p>
          <a:p>
            <a:pPr lvl="1"/>
            <a:r>
              <a:rPr lang="en-US" dirty="0"/>
              <a:t>DMDC Contact Center: 800-467-5526</a:t>
            </a:r>
          </a:p>
          <a:p>
            <a:pPr lvl="1"/>
            <a:r>
              <a:rPr lang="en-US" dirty="0"/>
              <a:t>DSS Call Center:  888-282-7682</a:t>
            </a:r>
          </a:p>
          <a:p>
            <a:endParaRPr lang="en-US" dirty="0" smtClean="0"/>
          </a:p>
        </p:txBody>
      </p:sp>
      <p:pic>
        <p:nvPicPr>
          <p:cNvPr id="5" name="Picture 2"/>
          <p:cNvPicPr>
            <a:picLocks noChangeAspect="1" noChangeArrowheads="1"/>
          </p:cNvPicPr>
          <p:nvPr/>
        </p:nvPicPr>
        <p:blipFill>
          <a:blip r:embed="rId4" cstate="print"/>
          <a:srcRect/>
          <a:stretch>
            <a:fillRect/>
          </a:stretch>
        </p:blipFill>
        <p:spPr bwMode="auto">
          <a:xfrm>
            <a:off x="6468722" y="988769"/>
            <a:ext cx="5382491" cy="5392218"/>
          </a:xfrm>
          <a:prstGeom prst="rect">
            <a:avLst/>
          </a:prstGeom>
          <a:noFill/>
          <a:ln w="9525">
            <a:noFill/>
            <a:miter lim="800000"/>
            <a:headEnd/>
            <a:tailEnd/>
          </a:ln>
        </p:spPr>
      </p:pic>
    </p:spTree>
    <p:extLst>
      <p:ext uri="{BB962C8B-B14F-4D97-AF65-F5344CB8AC3E}">
        <p14:creationId xmlns:p14="http://schemas.microsoft.com/office/powerpoint/2010/main" val="1625419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Now That You’re In……</a:t>
            </a:r>
            <a:endParaRPr lang="en-US" dirty="0"/>
          </a:p>
        </p:txBody>
      </p:sp>
    </p:spTree>
    <p:extLst>
      <p:ext uri="{BB962C8B-B14F-4D97-AF65-F5344CB8AC3E}">
        <p14:creationId xmlns:p14="http://schemas.microsoft.com/office/powerpoint/2010/main" val="2963148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JPAS Basics</a:t>
            </a:r>
            <a:endParaRPr lang="en-US" dirty="0"/>
          </a:p>
        </p:txBody>
      </p:sp>
      <p:sp>
        <p:nvSpPr>
          <p:cNvPr id="4" name="Content Placeholder 3"/>
          <p:cNvSpPr>
            <a:spLocks noGrp="1"/>
          </p:cNvSpPr>
          <p:nvPr>
            <p:ph idx="1"/>
          </p:nvPr>
        </p:nvSpPr>
        <p:spPr>
          <a:xfrm>
            <a:off x="911463" y="1354594"/>
            <a:ext cx="10356371" cy="2523768"/>
          </a:xfrm>
        </p:spPr>
        <p:txBody>
          <a:bodyPr/>
          <a:lstStyle/>
          <a:p>
            <a:r>
              <a:rPr lang="en-US" dirty="0"/>
              <a:t>Person Categories</a:t>
            </a:r>
          </a:p>
          <a:p>
            <a:pPr lvl="1"/>
            <a:r>
              <a:rPr lang="en-US" dirty="0"/>
              <a:t>Within Industry, we will only create “Industry Tabs” (non-DoD) for our employees.  Each employee should have an “Industry Tab” that is associated with the CAGE for which the employee is assigned.</a:t>
            </a:r>
          </a:p>
          <a:p>
            <a:pPr lvl="2"/>
            <a:r>
              <a:rPr lang="en-US" dirty="0"/>
              <a:t>A person can have more than one “active” industry tab (i.e., multiple companies). </a:t>
            </a:r>
          </a:p>
          <a:p>
            <a:pPr lvl="2"/>
            <a:r>
              <a:rPr lang="en-US" dirty="0"/>
              <a:t>A person can also have “other” tabs, i.e., Active Duty, National Guard, etc. </a:t>
            </a:r>
          </a:p>
        </p:txBody>
      </p:sp>
    </p:spTree>
    <p:extLst>
      <p:ext uri="{BB962C8B-B14F-4D97-AF65-F5344CB8AC3E}">
        <p14:creationId xmlns:p14="http://schemas.microsoft.com/office/powerpoint/2010/main" val="1520348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JPAS Basics</a:t>
            </a:r>
            <a:endParaRPr lang="en-US" dirty="0"/>
          </a:p>
        </p:txBody>
      </p:sp>
      <p:sp>
        <p:nvSpPr>
          <p:cNvPr id="4" name="Content Placeholder 3"/>
          <p:cNvSpPr>
            <a:spLocks noGrp="1"/>
          </p:cNvSpPr>
          <p:nvPr>
            <p:ph idx="1"/>
          </p:nvPr>
        </p:nvSpPr>
        <p:spPr>
          <a:xfrm>
            <a:off x="911463" y="1354594"/>
            <a:ext cx="10356371" cy="4637167"/>
          </a:xfrm>
        </p:spPr>
        <p:txBody>
          <a:bodyPr/>
          <a:lstStyle/>
          <a:p>
            <a:r>
              <a:rPr lang="en-US" dirty="0" smtClean="0"/>
              <a:t>An </a:t>
            </a:r>
            <a:r>
              <a:rPr lang="en-US" dirty="0"/>
              <a:t>Industry </a:t>
            </a:r>
            <a:r>
              <a:rPr lang="en-US" dirty="0" smtClean="0"/>
              <a:t>Tab is </a:t>
            </a:r>
            <a:r>
              <a:rPr lang="en-US" dirty="0"/>
              <a:t>made up of three parts:</a:t>
            </a:r>
          </a:p>
          <a:p>
            <a:pPr lvl="1"/>
            <a:r>
              <a:rPr lang="en-US" dirty="0"/>
              <a:t>Person Category Title (Industry)</a:t>
            </a:r>
          </a:p>
          <a:p>
            <a:pPr lvl="1"/>
            <a:r>
              <a:rPr lang="en-US" dirty="0"/>
              <a:t>Person Type (Contractor, Consultant, or Key Management Personnel)</a:t>
            </a:r>
          </a:p>
          <a:p>
            <a:pPr lvl="2"/>
            <a:r>
              <a:rPr lang="en-US" dirty="0"/>
              <a:t>Contractor and Consultant categories are updated by the Facility Security Officer</a:t>
            </a:r>
          </a:p>
          <a:p>
            <a:pPr lvl="2"/>
            <a:r>
              <a:rPr lang="en-US" dirty="0"/>
              <a:t>Key Management Personnel (KMP) are updated through the e-FCL.</a:t>
            </a:r>
          </a:p>
          <a:p>
            <a:pPr lvl="3"/>
            <a:r>
              <a:rPr lang="en-US" dirty="0"/>
              <a:t>As of January 19, 2010, all companies in process for a facility clearance or reporting a changed condition will be required to use the DSS Electronic Facility Clearance (e-FCL) online application to submit their documents to DSS. This information includes: the SF 328, list of key management personnel, list of stockholders, articles, bylaws, and other supporting documentation. </a:t>
            </a:r>
          </a:p>
          <a:p>
            <a:pPr lvl="1"/>
            <a:r>
              <a:rPr lang="en-US" dirty="0"/>
              <a:t>Organization (CAGE-I)  (I indicates this is an Industry tab)</a:t>
            </a:r>
          </a:p>
        </p:txBody>
      </p:sp>
    </p:spTree>
    <p:extLst>
      <p:ext uri="{BB962C8B-B14F-4D97-AF65-F5344CB8AC3E}">
        <p14:creationId xmlns:p14="http://schemas.microsoft.com/office/powerpoint/2010/main" val="2085870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JPAS Basics</a:t>
            </a:r>
            <a:endParaRPr lang="en-US" dirty="0"/>
          </a:p>
        </p:txBody>
      </p:sp>
      <p:sp>
        <p:nvSpPr>
          <p:cNvPr id="4" name="Content Placeholder 3"/>
          <p:cNvSpPr>
            <a:spLocks noGrp="1"/>
          </p:cNvSpPr>
          <p:nvPr>
            <p:ph idx="1"/>
          </p:nvPr>
        </p:nvSpPr>
        <p:spPr>
          <a:xfrm>
            <a:off x="911463" y="1354594"/>
            <a:ext cx="10356371" cy="5109091"/>
          </a:xfrm>
        </p:spPr>
        <p:txBody>
          <a:bodyPr/>
          <a:lstStyle/>
          <a:p>
            <a:r>
              <a:rPr lang="en-US" dirty="0"/>
              <a:t>Owning and Servicing Relationships</a:t>
            </a:r>
          </a:p>
          <a:p>
            <a:pPr lvl="1"/>
            <a:r>
              <a:rPr lang="en-US" dirty="0"/>
              <a:t>Relationships:  Within JPAS, you must establish a “relationship” with everyone within your SMO before you can do anything to their record, i.e., indoctrinate, debrief, separate, submit RRU, initiate Investigation, etc.</a:t>
            </a:r>
          </a:p>
          <a:p>
            <a:pPr lvl="1"/>
            <a:r>
              <a:rPr lang="en-US" dirty="0"/>
              <a:t>There are two types of Relationships:</a:t>
            </a:r>
          </a:p>
          <a:p>
            <a:pPr lvl="2"/>
            <a:r>
              <a:rPr lang="en-US" dirty="0"/>
              <a:t>Owning:  If you are responsible for maintaining a person’s eligibility status and submitting their investigation request, you should own them.  The assigned organization is usually the one that owns the </a:t>
            </a:r>
            <a:r>
              <a:rPr lang="en-US" dirty="0" smtClean="0"/>
              <a:t>records.</a:t>
            </a:r>
            <a:endParaRPr lang="en-US" dirty="0"/>
          </a:p>
          <a:p>
            <a:pPr lvl="2"/>
            <a:r>
              <a:rPr lang="en-US" dirty="0"/>
              <a:t>Servicing:  If you need to be notified of a change in a person’s eligibility status or if you need to update their record, you should service </a:t>
            </a:r>
            <a:r>
              <a:rPr lang="en-US" dirty="0" smtClean="0"/>
              <a:t>them. </a:t>
            </a:r>
            <a:endParaRPr lang="en-US" dirty="0"/>
          </a:p>
          <a:p>
            <a:pPr lvl="2"/>
            <a:r>
              <a:rPr lang="en-US" dirty="0"/>
              <a:t>Note: You can establish a one day relationship by entering same in and out date when you in-process.  That relationship will go away at midnight EST.</a:t>
            </a:r>
          </a:p>
          <a:p>
            <a:r>
              <a:rPr lang="en-US" dirty="0"/>
              <a:t>Only modify Person Category Tabs and relationships that are associated with </a:t>
            </a:r>
            <a:r>
              <a:rPr lang="en-US" u="sng" dirty="0"/>
              <a:t>YOUR</a:t>
            </a:r>
            <a:r>
              <a:rPr lang="en-US" dirty="0"/>
              <a:t> </a:t>
            </a:r>
            <a:r>
              <a:rPr lang="en-US" dirty="0" smtClean="0"/>
              <a:t>company.</a:t>
            </a:r>
            <a:endParaRPr lang="en-US" dirty="0"/>
          </a:p>
        </p:txBody>
      </p:sp>
    </p:spTree>
    <p:extLst>
      <p:ext uri="{BB962C8B-B14F-4D97-AF65-F5344CB8AC3E}">
        <p14:creationId xmlns:p14="http://schemas.microsoft.com/office/powerpoint/2010/main" val="503591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JPAS Basics</a:t>
            </a:r>
          </a:p>
        </p:txBody>
      </p:sp>
      <p:sp>
        <p:nvSpPr>
          <p:cNvPr id="3" name="Content Placeholder 2"/>
          <p:cNvSpPr>
            <a:spLocks noGrp="1"/>
          </p:cNvSpPr>
          <p:nvPr>
            <p:ph idx="1"/>
          </p:nvPr>
        </p:nvSpPr>
        <p:spPr>
          <a:xfrm>
            <a:off x="911463" y="1354594"/>
            <a:ext cx="10356371" cy="3754874"/>
          </a:xfrm>
        </p:spPr>
        <p:txBody>
          <a:bodyPr/>
          <a:lstStyle/>
          <a:p>
            <a:r>
              <a:rPr lang="en-US" dirty="0"/>
              <a:t>RRU- Research, Recertify, and Upgrade Requests (July 2016)</a:t>
            </a:r>
          </a:p>
          <a:p>
            <a:pPr lvl="1"/>
            <a:r>
              <a:rPr lang="en-US" dirty="0"/>
              <a:t>Reciprocity: PSMO-I will attempt to verify the eligibility via Scattered Castles / CVS prior to contacting the agency directly. If the eligibility is not verified in the available databases, a hardcopy reciprocity request will be submitted to the appropriate agency. Timeframes will vary depending on the action needed or agency response. </a:t>
            </a:r>
          </a:p>
          <a:p>
            <a:pPr lvl="1"/>
            <a:r>
              <a:rPr lang="en-US" dirty="0"/>
              <a:t>Upgrade: Official government requests for information from DoD CAF, DOHA or DSS </a:t>
            </a:r>
          </a:p>
          <a:p>
            <a:pPr lvl="1"/>
            <a:r>
              <a:rPr lang="en-US" dirty="0"/>
              <a:t>Recertify: The FSO has reason to believe the eligibility line in JPAS is incorrect. All other personnel security related questions should be directed to the DSS Knowledge Center at (888) 282-7682. </a:t>
            </a:r>
          </a:p>
        </p:txBody>
      </p:sp>
    </p:spTree>
    <p:extLst>
      <p:ext uri="{BB962C8B-B14F-4D97-AF65-F5344CB8AC3E}">
        <p14:creationId xmlns:p14="http://schemas.microsoft.com/office/powerpoint/2010/main" val="610606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JPAS Basics</a:t>
            </a:r>
          </a:p>
        </p:txBody>
      </p:sp>
      <p:sp>
        <p:nvSpPr>
          <p:cNvPr id="3" name="Content Placeholder 2"/>
          <p:cNvSpPr>
            <a:spLocks noGrp="1"/>
          </p:cNvSpPr>
          <p:nvPr>
            <p:ph idx="1"/>
          </p:nvPr>
        </p:nvSpPr>
        <p:spPr>
          <a:xfrm>
            <a:off x="911463" y="1354594"/>
            <a:ext cx="10356371" cy="3754874"/>
          </a:xfrm>
        </p:spPr>
        <p:txBody>
          <a:bodyPr/>
          <a:lstStyle/>
          <a:p>
            <a:r>
              <a:rPr lang="en-US" dirty="0"/>
              <a:t>RRU- Research, Recertify, and Upgrade Requests (July 2016</a:t>
            </a:r>
            <a:r>
              <a:rPr lang="en-US" dirty="0" smtClean="0"/>
              <a:t>) cont.</a:t>
            </a:r>
            <a:endParaRPr lang="en-US" dirty="0"/>
          </a:p>
          <a:p>
            <a:pPr lvl="1"/>
            <a:r>
              <a:rPr lang="en-US" dirty="0" smtClean="0"/>
              <a:t>Separation </a:t>
            </a:r>
            <a:r>
              <a:rPr lang="en-US" dirty="0"/>
              <a:t>from the company: Upon separation from the organization, the FSO enters a separated date for the employee in the system. If an investigation is open for the employee, a notification will be forwarded to the appropriate CAF to determine whether the investigation needs to be cancelled. Notify PSMO-I via Research request when a separation occurs and either of the following two items exist. Notification will permit PSMO-I to take appropriate actions on the record.</a:t>
            </a:r>
          </a:p>
          <a:p>
            <a:pPr lvl="2"/>
            <a:r>
              <a:rPr lang="en-US" dirty="0"/>
              <a:t>An action is pending on a person, e.g. pending incident report, pending adjudication and pending investigation request. </a:t>
            </a:r>
          </a:p>
          <a:p>
            <a:pPr lvl="2"/>
            <a:r>
              <a:rPr lang="en-US" dirty="0"/>
              <a:t>There is not an open investigation and an interim eligibility exists. </a:t>
            </a:r>
          </a:p>
        </p:txBody>
      </p:sp>
    </p:spTree>
    <p:extLst>
      <p:ext uri="{BB962C8B-B14F-4D97-AF65-F5344CB8AC3E}">
        <p14:creationId xmlns:p14="http://schemas.microsoft.com/office/powerpoint/2010/main" val="1834247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You’re Here For?</a:t>
            </a:r>
            <a:endParaRPr lang="en-US" dirty="0"/>
          </a:p>
        </p:txBody>
      </p:sp>
      <p:sp>
        <p:nvSpPr>
          <p:cNvPr id="5" name="Content Placeholder 4"/>
          <p:cNvSpPr>
            <a:spLocks noGrp="1"/>
          </p:cNvSpPr>
          <p:nvPr>
            <p:ph idx="1"/>
          </p:nvPr>
        </p:nvSpPr>
        <p:spPr>
          <a:xfrm>
            <a:off x="911463" y="1354594"/>
            <a:ext cx="10356371" cy="1785104"/>
          </a:xfrm>
        </p:spPr>
        <p:txBody>
          <a:bodyPr/>
          <a:lstStyle/>
          <a:p>
            <a:r>
              <a:rPr lang="en-US" dirty="0" smtClean="0"/>
              <a:t>JPAS Basics</a:t>
            </a:r>
          </a:p>
          <a:p>
            <a:r>
              <a:rPr lang="en-US" dirty="0" smtClean="0"/>
              <a:t>SWFT Basics</a:t>
            </a:r>
          </a:p>
          <a:p>
            <a:r>
              <a:rPr lang="en-US" dirty="0" smtClean="0"/>
              <a:t>Clearance Processing Updates</a:t>
            </a:r>
          </a:p>
          <a:p>
            <a:r>
              <a:rPr lang="en-US" dirty="0" smtClean="0"/>
              <a:t>DISS/JVS Update</a:t>
            </a:r>
          </a:p>
        </p:txBody>
      </p:sp>
    </p:spTree>
    <p:extLst>
      <p:ext uri="{BB962C8B-B14F-4D97-AF65-F5344CB8AC3E}">
        <p14:creationId xmlns:p14="http://schemas.microsoft.com/office/powerpoint/2010/main" val="2021728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Person Data Repository (PDR)</a:t>
            </a:r>
            <a:endParaRPr lang="en-US" dirty="0"/>
          </a:p>
        </p:txBody>
      </p:sp>
      <p:sp>
        <p:nvSpPr>
          <p:cNvPr id="3" name="Content Placeholder 2"/>
          <p:cNvSpPr>
            <a:spLocks noGrp="1"/>
          </p:cNvSpPr>
          <p:nvPr>
            <p:ph idx="1"/>
          </p:nvPr>
        </p:nvSpPr>
        <p:spPr>
          <a:xfrm>
            <a:off x="911463" y="1354594"/>
            <a:ext cx="10356371" cy="3919022"/>
          </a:xfrm>
        </p:spPr>
        <p:txBody>
          <a:bodyPr/>
          <a:lstStyle/>
          <a:p>
            <a:r>
              <a:rPr lang="en-US" dirty="0" smtClean="0"/>
              <a:t>Why does Personal Information continue to change in JPAS each month:</a:t>
            </a:r>
          </a:p>
          <a:p>
            <a:pPr lvl="1"/>
            <a:r>
              <a:rPr lang="en-US" dirty="0" smtClean="0"/>
              <a:t>As of March 2015 many JPAS Industry Persons were added to the DoD Person Data Repository.</a:t>
            </a:r>
          </a:p>
          <a:p>
            <a:pPr lvl="1"/>
            <a:r>
              <a:rPr lang="en-US" dirty="0"/>
              <a:t>As a result </a:t>
            </a:r>
            <a:r>
              <a:rPr lang="en-US" dirty="0" smtClean="0"/>
              <a:t>Industry </a:t>
            </a:r>
            <a:r>
              <a:rPr lang="en-US" dirty="0"/>
              <a:t>FSOs will not be able to manually update data for those subjects directly in JPAS. </a:t>
            </a:r>
            <a:endParaRPr lang="en-US" dirty="0" smtClean="0"/>
          </a:p>
          <a:p>
            <a:pPr lvl="1"/>
            <a:r>
              <a:rPr lang="en-US" dirty="0" smtClean="0"/>
              <a:t>Person </a:t>
            </a:r>
            <a:r>
              <a:rPr lang="en-US" dirty="0"/>
              <a:t>data from the PDR will overwrite whatever is changed in the JPAS database once per month on the day of the subject’s birth. </a:t>
            </a:r>
            <a:r>
              <a:rPr lang="en-US" dirty="0" smtClean="0"/>
              <a:t>To make corrections FSOs </a:t>
            </a:r>
            <a:r>
              <a:rPr lang="en-US" dirty="0"/>
              <a:t>will now need to follow PDR data update </a:t>
            </a:r>
            <a:r>
              <a:rPr lang="en-US" dirty="0" smtClean="0"/>
              <a:t>instructions located on the JPAS PSA </a:t>
            </a:r>
            <a:r>
              <a:rPr lang="en-US" dirty="0" err="1" smtClean="0"/>
              <a:t>WebPage</a:t>
            </a:r>
            <a:r>
              <a:rPr lang="en-US" dirty="0" smtClean="0"/>
              <a:t>.</a:t>
            </a:r>
          </a:p>
          <a:p>
            <a:pPr lvl="2"/>
            <a:r>
              <a:rPr lang="en-US" dirty="0" smtClean="0"/>
              <a:t>Hint: Look for the Electronic Data Interface Person Identifier (EDIPN).</a:t>
            </a:r>
            <a:endParaRPr lang="en-US" dirty="0"/>
          </a:p>
        </p:txBody>
      </p:sp>
    </p:spTree>
    <p:extLst>
      <p:ext uri="{BB962C8B-B14F-4D97-AF65-F5344CB8AC3E}">
        <p14:creationId xmlns:p14="http://schemas.microsoft.com/office/powerpoint/2010/main" val="2458288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Retaining PCL Documentation</a:t>
            </a:r>
          </a:p>
        </p:txBody>
      </p:sp>
      <p:sp>
        <p:nvSpPr>
          <p:cNvPr id="3" name="Content Placeholder 2"/>
          <p:cNvSpPr>
            <a:spLocks noGrp="1"/>
          </p:cNvSpPr>
          <p:nvPr>
            <p:ph idx="1"/>
          </p:nvPr>
        </p:nvSpPr>
        <p:spPr>
          <a:xfrm>
            <a:off x="911463" y="1354594"/>
            <a:ext cx="10356371" cy="3816429"/>
          </a:xfrm>
        </p:spPr>
        <p:txBody>
          <a:bodyPr/>
          <a:lstStyle/>
          <a:p>
            <a:r>
              <a:rPr lang="en-US" dirty="0"/>
              <a:t>NISPOM 2-202a </a:t>
            </a:r>
          </a:p>
          <a:p>
            <a:pPr lvl="1"/>
            <a:r>
              <a:rPr lang="en-US" dirty="0"/>
              <a:t>The FSO shall inform the employee, in writing,  that the SF86 is subject to review solely to determine its adequacy and ensure necessary information has not been omitted. The FSO shall not share information from the SF86 for anything other than to determine its adequacy and ensure necessary information has not been omitted</a:t>
            </a:r>
          </a:p>
          <a:p>
            <a:r>
              <a:rPr lang="en-US" dirty="0"/>
              <a:t>NISPOM 2-202b </a:t>
            </a:r>
          </a:p>
          <a:p>
            <a:pPr lvl="1"/>
            <a:r>
              <a:rPr lang="en-US" dirty="0"/>
              <a:t>The FSO shall ensure that the applicants fingerprints are authentic, legible and complete to avoid delays. The FSO shall retain the original signed SF86 and releases until the clearance process is complete. This documentation must be kept confidentially and only until the eligibility is granted. </a:t>
            </a:r>
          </a:p>
        </p:txBody>
      </p:sp>
    </p:spTree>
    <p:extLst>
      <p:ext uri="{BB962C8B-B14F-4D97-AF65-F5344CB8AC3E}">
        <p14:creationId xmlns:p14="http://schemas.microsoft.com/office/powerpoint/2010/main" val="11905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Retaining PCL </a:t>
            </a:r>
            <a:r>
              <a:rPr lang="en-US" dirty="0" smtClean="0"/>
              <a:t>Documentation cont.</a:t>
            </a:r>
            <a:endParaRPr lang="en-US" dirty="0"/>
          </a:p>
        </p:txBody>
      </p:sp>
      <p:sp>
        <p:nvSpPr>
          <p:cNvPr id="3" name="Content Placeholder 2"/>
          <p:cNvSpPr>
            <a:spLocks noGrp="1"/>
          </p:cNvSpPr>
          <p:nvPr>
            <p:ph idx="1"/>
          </p:nvPr>
        </p:nvSpPr>
        <p:spPr>
          <a:xfrm>
            <a:off x="911463" y="1354594"/>
            <a:ext cx="10356371" cy="2728952"/>
          </a:xfrm>
        </p:spPr>
        <p:txBody>
          <a:bodyPr/>
          <a:lstStyle/>
          <a:p>
            <a:r>
              <a:rPr lang="en-US" dirty="0" smtClean="0"/>
              <a:t>The </a:t>
            </a:r>
            <a:r>
              <a:rPr lang="en-US" dirty="0"/>
              <a:t>Following Clarification is posted to the DSS Website:</a:t>
            </a:r>
          </a:p>
          <a:p>
            <a:pPr lvl="1"/>
            <a:r>
              <a:rPr lang="en-US" dirty="0"/>
              <a:t>Obtain a Copy of Previously Filled out Standard Form 86 in </a:t>
            </a:r>
            <a:r>
              <a:rPr lang="en-US" dirty="0" smtClean="0"/>
              <a:t>e-QIP.</a:t>
            </a:r>
            <a:endParaRPr lang="en-US" dirty="0"/>
          </a:p>
          <a:p>
            <a:pPr lvl="1"/>
            <a:r>
              <a:rPr lang="en-US" dirty="0"/>
              <a:t>With the requirement to maintain a copy of the SF-86 until the investigation is complete, OPM has improved their technology and created the ability to gain access to this document at any time without the need to maintain the hard copy on file. DSS will no longer be reviewing these documents as part of their assessments. FSO’s can initiate the subject in e-QIP and upon logging in, the subject will have the option to view their previous document as shown </a:t>
            </a:r>
            <a:r>
              <a:rPr lang="en-US" dirty="0" smtClean="0"/>
              <a:t>below.</a:t>
            </a:r>
            <a:endParaRPr lang="en-US" dirty="0"/>
          </a:p>
        </p:txBody>
      </p:sp>
    </p:spTree>
    <p:extLst>
      <p:ext uri="{BB962C8B-B14F-4D97-AF65-F5344CB8AC3E}">
        <p14:creationId xmlns:p14="http://schemas.microsoft.com/office/powerpoint/2010/main" val="23540977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JPAS </a:t>
            </a:r>
            <a:r>
              <a:rPr lang="en-US" dirty="0" smtClean="0"/>
              <a:t>Notifications</a:t>
            </a:r>
            <a:endParaRPr lang="en-US" dirty="0"/>
          </a:p>
        </p:txBody>
      </p:sp>
      <p:sp>
        <p:nvSpPr>
          <p:cNvPr id="3" name="Content Placeholder 2"/>
          <p:cNvSpPr>
            <a:spLocks noGrp="1"/>
          </p:cNvSpPr>
          <p:nvPr>
            <p:ph idx="1"/>
          </p:nvPr>
        </p:nvSpPr>
        <p:spPr>
          <a:xfrm>
            <a:off x="911463" y="1354594"/>
            <a:ext cx="10356371" cy="4596130"/>
          </a:xfrm>
        </p:spPr>
        <p:txBody>
          <a:bodyPr/>
          <a:lstStyle/>
          <a:p>
            <a:r>
              <a:rPr lang="en-US" dirty="0" smtClean="0"/>
              <a:t>Notifications should be checked often</a:t>
            </a:r>
            <a:endParaRPr lang="en-US" dirty="0"/>
          </a:p>
          <a:p>
            <a:pPr lvl="1"/>
            <a:r>
              <a:rPr lang="en-US" dirty="0"/>
              <a:t>Eligibility Change</a:t>
            </a:r>
          </a:p>
          <a:p>
            <a:pPr lvl="1"/>
            <a:r>
              <a:rPr lang="en-US" dirty="0"/>
              <a:t>Incident Updates</a:t>
            </a:r>
          </a:p>
          <a:p>
            <a:pPr lvl="1"/>
            <a:r>
              <a:rPr lang="en-US" dirty="0"/>
              <a:t>Investigation Request Status</a:t>
            </a:r>
          </a:p>
          <a:p>
            <a:pPr lvl="1"/>
            <a:r>
              <a:rPr lang="en-US" dirty="0"/>
              <a:t>Message from CAF</a:t>
            </a:r>
          </a:p>
          <a:p>
            <a:pPr lvl="1"/>
            <a:r>
              <a:rPr lang="en-US" dirty="0"/>
              <a:t>RRU Response</a:t>
            </a:r>
          </a:p>
          <a:p>
            <a:pPr lvl="1"/>
            <a:r>
              <a:rPr lang="en-US" dirty="0"/>
              <a:t>Action by Servicing SMO</a:t>
            </a:r>
          </a:p>
          <a:p>
            <a:pPr lvl="1"/>
            <a:r>
              <a:rPr lang="en-US" dirty="0"/>
              <a:t>Visits (remain for duration of visit) or until manually removed	</a:t>
            </a:r>
          </a:p>
          <a:p>
            <a:r>
              <a:rPr lang="en-US" dirty="0"/>
              <a:t>Notifications are removed:</a:t>
            </a:r>
          </a:p>
          <a:p>
            <a:pPr lvl="1"/>
            <a:r>
              <a:rPr lang="en-US" dirty="0"/>
              <a:t>30 days from receipt of notification (except for visits)</a:t>
            </a:r>
          </a:p>
          <a:p>
            <a:pPr lvl="1"/>
            <a:r>
              <a:rPr lang="en-US" dirty="0"/>
              <a:t>Manually, if you click on “Remove from Display” checkbox</a:t>
            </a:r>
          </a:p>
        </p:txBody>
      </p:sp>
    </p:spTree>
    <p:extLst>
      <p:ext uri="{BB962C8B-B14F-4D97-AF65-F5344CB8AC3E}">
        <p14:creationId xmlns:p14="http://schemas.microsoft.com/office/powerpoint/2010/main" val="33633865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JPAS </a:t>
            </a:r>
            <a:r>
              <a:rPr lang="en-US" dirty="0" smtClean="0"/>
              <a:t>Reports</a:t>
            </a:r>
            <a:endParaRPr lang="en-US" dirty="0"/>
          </a:p>
        </p:txBody>
      </p:sp>
      <p:sp>
        <p:nvSpPr>
          <p:cNvPr id="3" name="Content Placeholder 2"/>
          <p:cNvSpPr>
            <a:spLocks noGrp="1"/>
          </p:cNvSpPr>
          <p:nvPr>
            <p:ph idx="1"/>
          </p:nvPr>
        </p:nvSpPr>
        <p:spPr>
          <a:xfrm>
            <a:off x="911463" y="1354594"/>
            <a:ext cx="10356371" cy="4657685"/>
          </a:xfrm>
        </p:spPr>
        <p:txBody>
          <a:bodyPr/>
          <a:lstStyle/>
          <a:p>
            <a:r>
              <a:rPr lang="en-US" dirty="0"/>
              <a:t>Act PC-Access/No PSM Net</a:t>
            </a:r>
          </a:p>
          <a:p>
            <a:pPr lvl="1"/>
            <a:r>
              <a:rPr lang="en-US" dirty="0"/>
              <a:t>Lists organizations that have a Person Category for a subject without a PSM Net relationship owned or serviced</a:t>
            </a:r>
          </a:p>
          <a:p>
            <a:r>
              <a:rPr lang="en-US" dirty="0" err="1"/>
              <a:t>Inv</a:t>
            </a:r>
            <a:r>
              <a:rPr lang="en-US" dirty="0"/>
              <a:t> </a:t>
            </a:r>
            <a:r>
              <a:rPr lang="en-US" dirty="0" err="1"/>
              <a:t>Rqst</a:t>
            </a:r>
            <a:r>
              <a:rPr lang="en-US" dirty="0"/>
              <a:t> by Duty </a:t>
            </a:r>
            <a:r>
              <a:rPr lang="en-US" dirty="0" err="1"/>
              <a:t>Pos</a:t>
            </a:r>
            <a:endParaRPr lang="en-US" dirty="0"/>
          </a:p>
          <a:p>
            <a:pPr lvl="1"/>
            <a:r>
              <a:rPr lang="en-US" dirty="0"/>
              <a:t>This report indicates all Investigation Requests currently in your PSM Net by Duty Position.  </a:t>
            </a:r>
          </a:p>
          <a:p>
            <a:r>
              <a:rPr lang="en-US" dirty="0"/>
              <a:t>Non-SCI Totals</a:t>
            </a:r>
          </a:p>
          <a:p>
            <a:pPr lvl="1"/>
            <a:r>
              <a:rPr lang="en-US" dirty="0"/>
              <a:t>List of all Non-SCI Access’s, for owned and or serviced Person Categories in your PSM Net or subordinate organization. </a:t>
            </a:r>
          </a:p>
          <a:p>
            <a:r>
              <a:rPr lang="en-US" dirty="0"/>
              <a:t>Periodic Reinvest</a:t>
            </a:r>
          </a:p>
          <a:p>
            <a:pPr lvl="1"/>
            <a:r>
              <a:rPr lang="en-US" dirty="0"/>
              <a:t>List of Personnel within your PSM Net or subordinate organization whose investigation may be out-of-scope and may require a Periodic </a:t>
            </a:r>
            <a:r>
              <a:rPr lang="en-US" dirty="0" smtClean="0"/>
              <a:t>Reinvestigation</a:t>
            </a:r>
            <a:endParaRPr lang="en-US" dirty="0"/>
          </a:p>
        </p:txBody>
      </p:sp>
    </p:spTree>
    <p:extLst>
      <p:ext uri="{BB962C8B-B14F-4D97-AF65-F5344CB8AC3E}">
        <p14:creationId xmlns:p14="http://schemas.microsoft.com/office/powerpoint/2010/main" val="28132728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JPAS </a:t>
            </a:r>
            <a:r>
              <a:rPr lang="en-US" dirty="0" smtClean="0"/>
              <a:t>Reports cont.</a:t>
            </a:r>
            <a:endParaRPr lang="en-US" dirty="0"/>
          </a:p>
        </p:txBody>
      </p:sp>
      <p:sp>
        <p:nvSpPr>
          <p:cNvPr id="3" name="Content Placeholder 2"/>
          <p:cNvSpPr>
            <a:spLocks noGrp="1"/>
          </p:cNvSpPr>
          <p:nvPr>
            <p:ph idx="1"/>
          </p:nvPr>
        </p:nvSpPr>
        <p:spPr>
          <a:xfrm>
            <a:off x="911463" y="1354594"/>
            <a:ext cx="10356371" cy="4657685"/>
          </a:xfrm>
        </p:spPr>
        <p:txBody>
          <a:bodyPr/>
          <a:lstStyle/>
          <a:p>
            <a:r>
              <a:rPr lang="en-US" u="sng" dirty="0" smtClean="0"/>
              <a:t>Personnel</a:t>
            </a:r>
            <a:r>
              <a:rPr lang="en-US" dirty="0" smtClean="0"/>
              <a:t> </a:t>
            </a:r>
            <a:endParaRPr lang="en-US" dirty="0"/>
          </a:p>
          <a:p>
            <a:pPr lvl="1"/>
            <a:r>
              <a:rPr lang="en-US" dirty="0"/>
              <a:t>Detailed list of Personnel in your PSM Net and or subordinate organization, including access, eligibility and investigation information.  </a:t>
            </a:r>
          </a:p>
          <a:p>
            <a:r>
              <a:rPr lang="en-US" u="sng" dirty="0"/>
              <a:t>PSM Net Personnel </a:t>
            </a:r>
          </a:p>
          <a:p>
            <a:pPr lvl="1"/>
            <a:r>
              <a:rPr lang="en-US" dirty="0"/>
              <a:t>Abbreviated list of all personnel in your PSM Net or subordinate organization.  </a:t>
            </a:r>
          </a:p>
          <a:p>
            <a:r>
              <a:rPr lang="en-US" dirty="0"/>
              <a:t>SMO-No PSM Net </a:t>
            </a:r>
          </a:p>
          <a:p>
            <a:pPr lvl="1"/>
            <a:r>
              <a:rPr lang="en-US" dirty="0"/>
              <a:t>Retrieve information regarding SMOs in your hierarchy that have not established a PSM Net.</a:t>
            </a:r>
          </a:p>
          <a:p>
            <a:r>
              <a:rPr lang="en-US" dirty="0"/>
              <a:t>SMO-No Users </a:t>
            </a:r>
          </a:p>
          <a:p>
            <a:pPr lvl="1"/>
            <a:r>
              <a:rPr lang="en-US" dirty="0"/>
              <a:t>Retrieve information regarding SMOs in your hierarchy that have established their SMO but have no Personnel with an Owning or Servicing relationship in their PSM Net</a:t>
            </a:r>
            <a:r>
              <a:rPr lang="en-US" dirty="0" smtClean="0"/>
              <a:t>.</a:t>
            </a:r>
            <a:endParaRPr lang="en-US" dirty="0"/>
          </a:p>
        </p:txBody>
      </p:sp>
    </p:spTree>
    <p:extLst>
      <p:ext uri="{BB962C8B-B14F-4D97-AF65-F5344CB8AC3E}">
        <p14:creationId xmlns:p14="http://schemas.microsoft.com/office/powerpoint/2010/main" val="13196284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JPAS </a:t>
            </a:r>
            <a:r>
              <a:rPr lang="en-US" dirty="0" smtClean="0"/>
              <a:t>Reports cont.</a:t>
            </a:r>
            <a:endParaRPr lang="en-US" dirty="0"/>
          </a:p>
        </p:txBody>
      </p:sp>
      <p:sp>
        <p:nvSpPr>
          <p:cNvPr id="3" name="Content Placeholder 2"/>
          <p:cNvSpPr>
            <a:spLocks noGrp="1"/>
          </p:cNvSpPr>
          <p:nvPr>
            <p:ph idx="1"/>
          </p:nvPr>
        </p:nvSpPr>
        <p:spPr>
          <a:xfrm>
            <a:off x="911463" y="1354594"/>
            <a:ext cx="10356371" cy="3877985"/>
          </a:xfrm>
        </p:spPr>
        <p:txBody>
          <a:bodyPr/>
          <a:lstStyle/>
          <a:p>
            <a:r>
              <a:rPr lang="en-US" dirty="0" smtClean="0"/>
              <a:t>SMO-PC-No </a:t>
            </a:r>
            <a:r>
              <a:rPr lang="en-US" dirty="0"/>
              <a:t>Access </a:t>
            </a:r>
          </a:p>
          <a:p>
            <a:pPr lvl="1"/>
            <a:r>
              <a:rPr lang="en-US" dirty="0"/>
              <a:t>Retrieve information regarding SMOs in your hierarchy that have established their PSM Net but don’t have an access indoctrinated for a Person Category.</a:t>
            </a:r>
          </a:p>
          <a:p>
            <a:r>
              <a:rPr lang="en-US" dirty="0"/>
              <a:t>Suspense </a:t>
            </a:r>
          </a:p>
          <a:p>
            <a:pPr lvl="1"/>
            <a:r>
              <a:rPr lang="en-US" dirty="0"/>
              <a:t>Retrieves information regarding Suspense information the JCAVS user created from a subject’s Person Summery screen / Suspense Data link.</a:t>
            </a:r>
          </a:p>
          <a:p>
            <a:r>
              <a:rPr lang="en-US" dirty="0"/>
              <a:t>Suspensions </a:t>
            </a:r>
          </a:p>
          <a:p>
            <a:pPr lvl="1"/>
            <a:r>
              <a:rPr lang="en-US" dirty="0"/>
              <a:t>Information regarding Suspensions (eligibility and/or Access) for personnel in your PSM Net and or subordinate organization. </a:t>
            </a:r>
            <a:endParaRPr lang="en-US" dirty="0" smtClean="0"/>
          </a:p>
          <a:p>
            <a:pPr marL="681448" lvl="2" indent="0">
              <a:buNone/>
            </a:pPr>
            <a:endParaRPr lang="en-US" dirty="0"/>
          </a:p>
        </p:txBody>
      </p:sp>
    </p:spTree>
    <p:extLst>
      <p:ext uri="{BB962C8B-B14F-4D97-AF65-F5344CB8AC3E}">
        <p14:creationId xmlns:p14="http://schemas.microsoft.com/office/powerpoint/2010/main" val="34305022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 In Employment vs. Break In Access</a:t>
            </a:r>
            <a:endParaRPr lang="en-US" dirty="0"/>
          </a:p>
        </p:txBody>
      </p:sp>
      <p:sp>
        <p:nvSpPr>
          <p:cNvPr id="3" name="Content Placeholder 2"/>
          <p:cNvSpPr>
            <a:spLocks noGrp="1"/>
          </p:cNvSpPr>
          <p:nvPr>
            <p:ph idx="1"/>
          </p:nvPr>
        </p:nvSpPr>
        <p:spPr>
          <a:xfrm>
            <a:off x="911463" y="1354594"/>
            <a:ext cx="10356371" cy="5252720"/>
          </a:xfrm>
        </p:spPr>
        <p:txBody>
          <a:bodyPr/>
          <a:lstStyle/>
          <a:p>
            <a:r>
              <a:rPr lang="en-US" dirty="0"/>
              <a:t>Break in employment is the point when a cleared contractor terminates the employment of an employee with eligibility for access to classified information regardless of the reason for the termination, and regardless of whether the termination was initiated by the company, the employee (e.g., by resignation), or by mutual agreement of the company and the employee. </a:t>
            </a:r>
          </a:p>
          <a:p>
            <a:pPr lvl="1"/>
            <a:r>
              <a:rPr lang="en-US" dirty="0"/>
              <a:t>When a contractor terminates the employment of an employee who is eligible for access to classified information at the time of termination, the contractor must complete the following actions in JPAS: </a:t>
            </a:r>
          </a:p>
          <a:p>
            <a:pPr lvl="2"/>
            <a:r>
              <a:rPr lang="en-US" dirty="0" smtClean="0"/>
              <a:t>“</a:t>
            </a:r>
            <a:r>
              <a:rPr lang="en-US" dirty="0"/>
              <a:t>Debrief” the employee from access (Note: this is the verbiage in 	</a:t>
            </a:r>
            <a:r>
              <a:rPr lang="en-US" dirty="0" smtClean="0"/>
              <a:t>                  JPAS </a:t>
            </a:r>
            <a:r>
              <a:rPr lang="en-US" dirty="0"/>
              <a:t>for removing access) </a:t>
            </a:r>
          </a:p>
          <a:p>
            <a:pPr lvl="2"/>
            <a:r>
              <a:rPr lang="en-US" dirty="0" smtClean="0"/>
              <a:t>Add </a:t>
            </a:r>
            <a:r>
              <a:rPr lang="en-US" dirty="0"/>
              <a:t>a separation date to the record </a:t>
            </a:r>
          </a:p>
          <a:p>
            <a:pPr lvl="2"/>
            <a:r>
              <a:rPr lang="en-US" dirty="0" smtClean="0"/>
              <a:t>Out-process </a:t>
            </a:r>
            <a:r>
              <a:rPr lang="en-US" dirty="0"/>
              <a:t>the employee’s eligibility record from the PSM Net </a:t>
            </a:r>
          </a:p>
          <a:p>
            <a:endParaRPr lang="en-US" dirty="0"/>
          </a:p>
        </p:txBody>
      </p:sp>
    </p:spTree>
    <p:extLst>
      <p:ext uri="{BB962C8B-B14F-4D97-AF65-F5344CB8AC3E}">
        <p14:creationId xmlns:p14="http://schemas.microsoft.com/office/powerpoint/2010/main" val="33607221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 In Employment vs. Break In Access Cont.</a:t>
            </a:r>
            <a:endParaRPr lang="en-US" dirty="0"/>
          </a:p>
        </p:txBody>
      </p:sp>
      <p:sp>
        <p:nvSpPr>
          <p:cNvPr id="3" name="Content Placeholder 2"/>
          <p:cNvSpPr>
            <a:spLocks noGrp="1"/>
          </p:cNvSpPr>
          <p:nvPr>
            <p:ph idx="1"/>
          </p:nvPr>
        </p:nvSpPr>
        <p:spPr>
          <a:xfrm>
            <a:off x="911463" y="1354594"/>
            <a:ext cx="10356371" cy="2964914"/>
          </a:xfrm>
        </p:spPr>
        <p:txBody>
          <a:bodyPr/>
          <a:lstStyle/>
          <a:p>
            <a:pPr lvl="0">
              <a:defRPr/>
            </a:pPr>
            <a:r>
              <a:rPr lang="en-US" dirty="0"/>
              <a:t>Break in Access – When a cleared employee no longer has a requirement to access classified information and </a:t>
            </a:r>
            <a:r>
              <a:rPr lang="en-US" i="1" u="sng" dirty="0"/>
              <a:t>there is no reasonable expectation</a:t>
            </a:r>
            <a:r>
              <a:rPr lang="en-US" dirty="0"/>
              <a:t> they will require access in the future</a:t>
            </a:r>
          </a:p>
          <a:p>
            <a:pPr lvl="1">
              <a:defRPr/>
            </a:pPr>
            <a:r>
              <a:rPr lang="en-US" dirty="0"/>
              <a:t>Debrief, Separate, Out-process</a:t>
            </a:r>
          </a:p>
          <a:p>
            <a:pPr lvl="1">
              <a:defRPr/>
            </a:pPr>
            <a:r>
              <a:rPr lang="en-US" dirty="0"/>
              <a:t>Contractors should continue to submit adverse information reports as long as the employee has eligibility</a:t>
            </a:r>
          </a:p>
          <a:p>
            <a:pPr lvl="1">
              <a:defRPr/>
            </a:pPr>
            <a:r>
              <a:rPr lang="en-US" dirty="0"/>
              <a:t>Annual security refresher training is NOT required</a:t>
            </a:r>
          </a:p>
          <a:p>
            <a:pPr lvl="1">
              <a:buClr>
                <a:srgbClr val="0000CC"/>
              </a:buClr>
              <a:buFont typeface="Wingdings" pitchFamily="2" charset="2"/>
              <a:buChar char="§"/>
              <a:defRPr/>
            </a:pPr>
            <a:endParaRPr lang="en-US" sz="1400" dirty="0"/>
          </a:p>
        </p:txBody>
      </p:sp>
    </p:spTree>
    <p:extLst>
      <p:ext uri="{BB962C8B-B14F-4D97-AF65-F5344CB8AC3E}">
        <p14:creationId xmlns:p14="http://schemas.microsoft.com/office/powerpoint/2010/main" val="21736388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 In Employment vs. Break In Access Cont.</a:t>
            </a:r>
            <a:endParaRPr lang="en-US" dirty="0"/>
          </a:p>
        </p:txBody>
      </p:sp>
      <p:sp>
        <p:nvSpPr>
          <p:cNvPr id="3" name="Content Placeholder 2"/>
          <p:cNvSpPr>
            <a:spLocks noGrp="1"/>
          </p:cNvSpPr>
          <p:nvPr>
            <p:ph idx="1"/>
          </p:nvPr>
        </p:nvSpPr>
        <p:spPr>
          <a:xfrm>
            <a:off x="911463" y="1354594"/>
            <a:ext cx="10356371" cy="3426579"/>
          </a:xfrm>
        </p:spPr>
        <p:txBody>
          <a:bodyPr/>
          <a:lstStyle/>
          <a:p>
            <a:pPr lvl="0">
              <a:defRPr/>
            </a:pPr>
            <a:r>
              <a:rPr lang="en-US" dirty="0" smtClean="0"/>
              <a:t>Break </a:t>
            </a:r>
            <a:r>
              <a:rPr lang="en-US" dirty="0"/>
              <a:t>in Access – When a cleared employee no longer has a requirement to access classified information but there is a reasonable expectation they will require access in the future</a:t>
            </a:r>
          </a:p>
          <a:p>
            <a:pPr lvl="1">
              <a:defRPr/>
            </a:pPr>
            <a:r>
              <a:rPr lang="en-US" dirty="0"/>
              <a:t>Debrief from access, maintain owning relationship until a separation action is necessary</a:t>
            </a:r>
          </a:p>
          <a:p>
            <a:pPr lvl="1">
              <a:defRPr/>
            </a:pPr>
            <a:r>
              <a:rPr lang="en-US" dirty="0"/>
              <a:t>Contractors should continue to submit adverse information reports as long as the employee has eligibility</a:t>
            </a:r>
          </a:p>
          <a:p>
            <a:pPr lvl="1">
              <a:defRPr/>
            </a:pPr>
            <a:r>
              <a:rPr lang="en-US" dirty="0"/>
              <a:t>Annual security refresher training is required</a:t>
            </a:r>
          </a:p>
          <a:p>
            <a:endParaRPr lang="en-US" dirty="0"/>
          </a:p>
        </p:txBody>
      </p:sp>
    </p:spTree>
    <p:extLst>
      <p:ext uri="{BB962C8B-B14F-4D97-AF65-F5344CB8AC3E}">
        <p14:creationId xmlns:p14="http://schemas.microsoft.com/office/powerpoint/2010/main" val="2668115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312113523"/>
              </p:ext>
            </p:extLst>
          </p:nvPr>
        </p:nvGraphicFramePr>
        <p:xfrm>
          <a:off x="2032000" y="988901"/>
          <a:ext cx="8128000" cy="25488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2" name="Diagram 11"/>
          <p:cNvGraphicFramePr/>
          <p:nvPr>
            <p:extLst>
              <p:ext uri="{D42A27DB-BD31-4B8C-83A1-F6EECF244321}">
                <p14:modId xmlns:p14="http://schemas.microsoft.com/office/powerpoint/2010/main" val="3026887685"/>
              </p:ext>
            </p:extLst>
          </p:nvPr>
        </p:nvGraphicFramePr>
        <p:xfrm>
          <a:off x="2032000" y="3753386"/>
          <a:ext cx="8128000" cy="254886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Content Placeholder 6"/>
          <p:cNvSpPr>
            <a:spLocks noGrp="1"/>
          </p:cNvSpPr>
          <p:nvPr>
            <p:ph sz="half" idx="4294967295"/>
          </p:nvPr>
        </p:nvSpPr>
        <p:spPr>
          <a:xfrm>
            <a:off x="5446457" y="845327"/>
            <a:ext cx="1299087" cy="423487"/>
          </a:xfrm>
          <a:prstGeom prst="rect">
            <a:avLst/>
          </a:prstGeom>
          <a:ln>
            <a:noFill/>
          </a:ln>
        </p:spPr>
        <p:txBody>
          <a:bodyPr/>
          <a:lstStyle/>
          <a:p>
            <a:pPr algn="ctr" eaLnBrk="1" hangingPunct="1">
              <a:buFont typeface="Wingdings" pitchFamily="2" charset="2"/>
              <a:buNone/>
              <a:defRPr/>
            </a:pPr>
            <a:r>
              <a:rPr lang="en-US" sz="1600" u="sng" dirty="0">
                <a:solidFill>
                  <a:srgbClr val="0039A6"/>
                </a:solidFill>
              </a:rPr>
              <a:t>JPAS Today</a:t>
            </a:r>
          </a:p>
          <a:p>
            <a:pPr algn="ctr" eaLnBrk="1" hangingPunct="1">
              <a:buFont typeface="Wingdings" pitchFamily="2" charset="2"/>
              <a:buNone/>
              <a:defRPr/>
            </a:pPr>
            <a:endParaRPr lang="en-US" sz="1600" u="sng" dirty="0">
              <a:solidFill>
                <a:srgbClr val="0039A6"/>
              </a:solidFill>
            </a:endParaRPr>
          </a:p>
          <a:p>
            <a:pPr marL="234950" indent="-234950" algn="ctr">
              <a:buNone/>
              <a:defRPr/>
            </a:pPr>
            <a:endParaRPr lang="en-US" sz="1600" dirty="0"/>
          </a:p>
        </p:txBody>
      </p:sp>
      <p:sp>
        <p:nvSpPr>
          <p:cNvPr id="9" name="Content Placeholder 8"/>
          <p:cNvSpPr>
            <a:spLocks noGrp="1"/>
          </p:cNvSpPr>
          <p:nvPr>
            <p:ph sz="quarter" idx="4294967295"/>
          </p:nvPr>
        </p:nvSpPr>
        <p:spPr>
          <a:xfrm>
            <a:off x="5447578" y="3573370"/>
            <a:ext cx="1296844" cy="328583"/>
          </a:xfrm>
          <a:prstGeom prst="rect">
            <a:avLst/>
          </a:prstGeom>
          <a:ln>
            <a:noFill/>
          </a:ln>
        </p:spPr>
        <p:txBody>
          <a:bodyPr/>
          <a:lstStyle/>
          <a:p>
            <a:pPr marL="234950" indent="-234950" algn="ctr">
              <a:buNone/>
              <a:defRPr/>
            </a:pPr>
            <a:r>
              <a:rPr lang="en-US" sz="1600" u="sng" dirty="0">
                <a:solidFill>
                  <a:srgbClr val="0039A6"/>
                </a:solidFill>
              </a:rPr>
              <a:t>JPAS Future</a:t>
            </a:r>
          </a:p>
          <a:p>
            <a:pPr marL="234950" indent="-234950" algn="ctr">
              <a:buNone/>
              <a:defRPr/>
            </a:pPr>
            <a:endParaRPr lang="en-US" sz="1600" u="sng" dirty="0">
              <a:solidFill>
                <a:srgbClr val="0039A6"/>
              </a:solidFill>
            </a:endParaRPr>
          </a:p>
          <a:p>
            <a:pPr algn="ctr" eaLnBrk="1" hangingPunct="1">
              <a:buFont typeface="Wingdings" pitchFamily="2" charset="2"/>
              <a:buNone/>
              <a:defRPr/>
            </a:pPr>
            <a:endParaRPr lang="en-US" sz="1600" dirty="0"/>
          </a:p>
        </p:txBody>
      </p:sp>
      <p:sp>
        <p:nvSpPr>
          <p:cNvPr id="8" name="Rectangle 7"/>
          <p:cNvSpPr/>
          <p:nvPr/>
        </p:nvSpPr>
        <p:spPr>
          <a:xfrm>
            <a:off x="3970812" y="6200763"/>
            <a:ext cx="4250376" cy="584775"/>
          </a:xfrm>
          <a:prstGeom prst="rect">
            <a:avLst/>
          </a:prstGeom>
        </p:spPr>
        <p:txBody>
          <a:bodyPr wrap="square">
            <a:spAutoFit/>
          </a:bodyPr>
          <a:lstStyle/>
          <a:p>
            <a:pPr marL="228600" indent="-228600" algn="ctr"/>
            <a:r>
              <a:rPr lang="en-US" sz="1600" b="1" dirty="0"/>
              <a:t>JVS is the system that will replace JPAS</a:t>
            </a:r>
          </a:p>
          <a:p>
            <a:pPr marL="228600" indent="-228600" algn="ctr"/>
            <a:r>
              <a:rPr lang="en-US" sz="1600" b="1" dirty="0"/>
              <a:t>(Scheduled for 2017)</a:t>
            </a:r>
          </a:p>
        </p:txBody>
      </p:sp>
      <p:sp>
        <p:nvSpPr>
          <p:cNvPr id="2" name="Title 1"/>
          <p:cNvSpPr>
            <a:spLocks noGrp="1"/>
          </p:cNvSpPr>
          <p:nvPr>
            <p:ph type="title"/>
          </p:nvPr>
        </p:nvSpPr>
        <p:spPr>
          <a:noFill/>
          <a:ln w="12700">
            <a:noFill/>
            <a:miter lim="800000"/>
            <a:headEnd/>
            <a:tailEnd/>
          </a:ln>
          <a:effectLst/>
        </p:spPr>
        <p:txBody>
          <a:bodyPr vert="horz" wrap="square" lIns="0" tIns="0" rIns="0" bIns="0" numCol="1" anchor="ctr" anchorCtr="0" compatLnSpc="1">
            <a:prstTxWarp prst="textNoShape">
              <a:avLst/>
            </a:prstTxWarp>
          </a:bodyPr>
          <a:lstStyle/>
          <a:p>
            <a:r>
              <a:rPr lang="en-US" dirty="0"/>
              <a:t>JPAS Basics</a:t>
            </a:r>
          </a:p>
        </p:txBody>
      </p:sp>
    </p:spTree>
    <p:extLst>
      <p:ext uri="{BB962C8B-B14F-4D97-AF65-F5344CB8AC3E}">
        <p14:creationId xmlns:p14="http://schemas.microsoft.com/office/powerpoint/2010/main" val="13399180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 </a:t>
            </a:r>
            <a:endParaRPr lang="en-US" dirty="0"/>
          </a:p>
        </p:txBody>
      </p:sp>
      <p:grpSp>
        <p:nvGrpSpPr>
          <p:cNvPr id="15" name="Group 14"/>
          <p:cNvGrpSpPr/>
          <p:nvPr/>
        </p:nvGrpSpPr>
        <p:grpSpPr>
          <a:xfrm>
            <a:off x="1844238" y="1559859"/>
            <a:ext cx="8503525" cy="4535104"/>
            <a:chOff x="1083827" y="1559859"/>
            <a:chExt cx="8503525" cy="4535104"/>
          </a:xfrm>
        </p:grpSpPr>
        <p:sp>
          <p:nvSpPr>
            <p:cNvPr id="11" name="Content Placeholder 5"/>
            <p:cNvSpPr txBox="1">
              <a:spLocks/>
            </p:cNvSpPr>
            <p:nvPr/>
          </p:nvSpPr>
          <p:spPr bwMode="auto">
            <a:xfrm>
              <a:off x="1083827" y="1559859"/>
              <a:ext cx="2743200" cy="4535104"/>
            </a:xfrm>
            <a:prstGeom prst="rect">
              <a:avLst/>
            </a:prstGeom>
            <a:ln w="9525" cap="flat" cmpd="sng" algn="ctr">
              <a:solidFill>
                <a:schemeClr val="dk1">
                  <a:shade val="95000"/>
                  <a:satMod val="105000"/>
                </a:schemeClr>
              </a:solidFill>
              <a:prstDash val="solid"/>
              <a:miter lim="800000"/>
              <a:headEnd/>
              <a:tailEnd/>
            </a:ln>
          </p:spPr>
          <p:style>
            <a:lnRef idx="1">
              <a:schemeClr val="dk1"/>
            </a:lnRef>
            <a:fillRef idx="2">
              <a:schemeClr val="dk1"/>
            </a:fillRef>
            <a:effectRef idx="1">
              <a:schemeClr val="dk1"/>
            </a:effectRef>
            <a:fontRef idx="minor">
              <a:schemeClr val="dk1"/>
            </a:fontRef>
          </p:style>
          <p:txBody>
            <a:bodyPr vert="horz" wrap="square" lIns="0" tIns="0" rIns="0" bIns="0" numCol="1" rtlCol="0" anchor="t" anchorCtr="0" compatLnSpc="1">
              <a:prstTxWarp prst="textNoShape">
                <a:avLst/>
              </a:prstTxWarp>
              <a:normAutofit/>
            </a:bodyPr>
            <a:lstStyle>
              <a:lvl1pPr marL="296281" indent="-296281" algn="l" defTabSz="1183010" rtl="0" eaLnBrk="1" fontAlgn="base" hangingPunct="1">
                <a:spcBef>
                  <a:spcPts val="800"/>
                </a:spcBef>
                <a:spcAft>
                  <a:spcPct val="0"/>
                </a:spcAft>
                <a:buSzPct val="100000"/>
                <a:buChar char="•"/>
                <a:defRPr sz="2400" b="1">
                  <a:solidFill>
                    <a:schemeClr val="dk1"/>
                  </a:solidFill>
                  <a:effectLst/>
                  <a:latin typeface="+mn-lt"/>
                  <a:ea typeface="+mn-ea"/>
                  <a:cs typeface="+mn-cs"/>
                </a:defRPr>
              </a:lvl1pPr>
              <a:lvl2pPr marL="681447" indent="-372468" algn="l" defTabSz="1183010" rtl="0" eaLnBrk="1" fontAlgn="base" hangingPunct="1">
                <a:spcBef>
                  <a:spcPts val="800"/>
                </a:spcBef>
                <a:spcAft>
                  <a:spcPct val="0"/>
                </a:spcAft>
                <a:buSzPct val="100000"/>
                <a:buChar char="–"/>
                <a:defRPr sz="2000" b="1">
                  <a:solidFill>
                    <a:schemeClr val="dk1"/>
                  </a:solidFill>
                  <a:effectLst/>
                  <a:latin typeface="+mn-lt"/>
                  <a:ea typeface="+mn-ea"/>
                  <a:cs typeface="+mn-cs"/>
                </a:defRPr>
              </a:lvl2pPr>
              <a:lvl3pPr marL="992544" indent="-311096" algn="l" defTabSz="1183010" rtl="0" eaLnBrk="1" fontAlgn="base" hangingPunct="1">
                <a:spcBef>
                  <a:spcPts val="800"/>
                </a:spcBef>
                <a:spcAft>
                  <a:spcPct val="0"/>
                </a:spcAft>
                <a:buSzPct val="80000"/>
                <a:buChar char="•"/>
                <a:defRPr sz="2000" b="1">
                  <a:solidFill>
                    <a:schemeClr val="dk1"/>
                  </a:solidFill>
                  <a:effectLst/>
                  <a:latin typeface="+mn-lt"/>
                  <a:ea typeface="+mn-ea"/>
                  <a:cs typeface="+mn-cs"/>
                </a:defRPr>
              </a:lvl3pPr>
              <a:lvl4pPr marL="1218987" indent="-226444" algn="l" defTabSz="1183010" rtl="0" eaLnBrk="1" fontAlgn="base" hangingPunct="1">
                <a:spcBef>
                  <a:spcPct val="20000"/>
                </a:spcBef>
                <a:spcAft>
                  <a:spcPct val="0"/>
                </a:spcAft>
                <a:buSzPct val="80000"/>
                <a:buFont typeface="Arial" pitchFamily="34" charset="0"/>
                <a:buChar char="–"/>
                <a:defRPr sz="2000" b="1">
                  <a:solidFill>
                    <a:schemeClr val="dk1"/>
                  </a:solidFill>
                  <a:effectLst/>
                  <a:latin typeface="+mn-lt"/>
                  <a:ea typeface="+mn-ea"/>
                  <a:cs typeface="+mn-cs"/>
                </a:defRPr>
              </a:lvl4pPr>
              <a:lvl5pPr marL="1527966" indent="-237025" algn="l" defTabSz="1183010" rtl="0" eaLnBrk="1" fontAlgn="base" hangingPunct="1">
                <a:spcBef>
                  <a:spcPct val="20000"/>
                </a:spcBef>
                <a:spcAft>
                  <a:spcPct val="0"/>
                </a:spcAft>
                <a:buSzPct val="80000"/>
                <a:buFont typeface="Arial" pitchFamily="34" charset="0"/>
                <a:buChar char="•"/>
                <a:defRPr sz="2000" b="1">
                  <a:solidFill>
                    <a:schemeClr val="dk1"/>
                  </a:solidFill>
                  <a:effectLst/>
                  <a:latin typeface="+mn-lt"/>
                  <a:ea typeface="+mn-ea"/>
                  <a:cs typeface="+mn-cs"/>
                </a:defRPr>
              </a:lvl5pPr>
              <a:lvl6pPr marL="3267561" indent="-296281" algn="l" defTabSz="1183010" rtl="0" eaLnBrk="1" fontAlgn="base" hangingPunct="1">
                <a:spcBef>
                  <a:spcPct val="20000"/>
                </a:spcBef>
                <a:spcAft>
                  <a:spcPct val="0"/>
                </a:spcAft>
                <a:buChar char="»"/>
                <a:defRPr sz="2700" b="1">
                  <a:solidFill>
                    <a:schemeClr val="dk1"/>
                  </a:solidFill>
                  <a:effectLst>
                    <a:outerShdw blurRad="38100" dist="38100" dir="2700000" algn="tl">
                      <a:srgbClr val="000000"/>
                    </a:outerShdw>
                  </a:effectLst>
                  <a:latin typeface="+mn-lt"/>
                  <a:ea typeface="+mn-ea"/>
                  <a:cs typeface="+mn-cs"/>
                </a:defRPr>
              </a:lvl6pPr>
              <a:lvl7pPr marL="3877055" indent="-296281" algn="l" defTabSz="1183010" rtl="0" eaLnBrk="1" fontAlgn="base" hangingPunct="1">
                <a:spcBef>
                  <a:spcPct val="20000"/>
                </a:spcBef>
                <a:spcAft>
                  <a:spcPct val="0"/>
                </a:spcAft>
                <a:buChar char="»"/>
                <a:defRPr sz="2700" b="1">
                  <a:solidFill>
                    <a:schemeClr val="dk1"/>
                  </a:solidFill>
                  <a:effectLst>
                    <a:outerShdw blurRad="38100" dist="38100" dir="2700000" algn="tl">
                      <a:srgbClr val="000000"/>
                    </a:outerShdw>
                  </a:effectLst>
                  <a:latin typeface="+mn-lt"/>
                  <a:ea typeface="+mn-ea"/>
                  <a:cs typeface="+mn-cs"/>
                </a:defRPr>
              </a:lvl7pPr>
              <a:lvl8pPr marL="4486548" indent="-296281" algn="l" defTabSz="1183010" rtl="0" eaLnBrk="1" fontAlgn="base" hangingPunct="1">
                <a:spcBef>
                  <a:spcPct val="20000"/>
                </a:spcBef>
                <a:spcAft>
                  <a:spcPct val="0"/>
                </a:spcAft>
                <a:buChar char="»"/>
                <a:defRPr sz="2700" b="1">
                  <a:solidFill>
                    <a:schemeClr val="dk1"/>
                  </a:solidFill>
                  <a:effectLst>
                    <a:outerShdw blurRad="38100" dist="38100" dir="2700000" algn="tl">
                      <a:srgbClr val="000000"/>
                    </a:outerShdw>
                  </a:effectLst>
                  <a:latin typeface="+mn-lt"/>
                  <a:ea typeface="+mn-ea"/>
                  <a:cs typeface="+mn-cs"/>
                </a:defRPr>
              </a:lvl8pPr>
              <a:lvl9pPr marL="5096041" indent="-296281" algn="l" defTabSz="1183010" rtl="0" eaLnBrk="1" fontAlgn="base" hangingPunct="1">
                <a:spcBef>
                  <a:spcPct val="20000"/>
                </a:spcBef>
                <a:spcAft>
                  <a:spcPct val="0"/>
                </a:spcAft>
                <a:buChar char="»"/>
                <a:defRPr sz="2700" b="1">
                  <a:solidFill>
                    <a:schemeClr val="dk1"/>
                  </a:solidFill>
                  <a:effectLst>
                    <a:outerShdw blurRad="38100" dist="38100" dir="2700000" algn="tl">
                      <a:srgbClr val="000000"/>
                    </a:outerShdw>
                  </a:effectLst>
                  <a:latin typeface="+mn-lt"/>
                  <a:ea typeface="+mn-ea"/>
                  <a:cs typeface="+mn-cs"/>
                </a:defRPr>
              </a:lvl9pPr>
            </a:lstStyle>
            <a:p>
              <a:pPr marL="0" indent="0" fontAlgn="auto">
                <a:spcAft>
                  <a:spcPts val="0"/>
                </a:spcAft>
                <a:buFont typeface="Arial" pitchFamily="34" charset="0"/>
                <a:buNone/>
                <a:defRPr/>
              </a:pPr>
              <a:r>
                <a:rPr lang="en-US" sz="1600" u="sng" kern="0" dirty="0" smtClean="0"/>
                <a:t>DMDC Contact Center</a:t>
              </a:r>
              <a:r>
                <a:rPr lang="en-US" sz="1600" kern="0" dirty="0" smtClean="0"/>
                <a:t>:  </a:t>
              </a:r>
            </a:p>
            <a:p>
              <a:pPr fontAlgn="auto">
                <a:spcAft>
                  <a:spcPts val="0"/>
                </a:spcAft>
                <a:buFont typeface="Arial" pitchFamily="34" charset="0"/>
                <a:buChar char="•"/>
                <a:defRPr/>
              </a:pPr>
              <a:r>
                <a:rPr lang="en-US" sz="1400" dirty="0"/>
                <a:t>8:00 am – 8:00 pm ET, M-F</a:t>
              </a:r>
              <a:endParaRPr lang="en-US" sz="1400" kern="0" dirty="0"/>
            </a:p>
            <a:p>
              <a:pPr fontAlgn="auto">
                <a:spcAft>
                  <a:spcPts val="0"/>
                </a:spcAft>
                <a:buFont typeface="Arial" pitchFamily="34" charset="0"/>
                <a:buChar char="•"/>
                <a:defRPr/>
              </a:pPr>
              <a:r>
                <a:rPr lang="en-US" sz="1400" kern="0" dirty="0" smtClean="0"/>
                <a:t>Contact Information</a:t>
              </a:r>
            </a:p>
            <a:p>
              <a:pPr lvl="1" fontAlgn="auto">
                <a:spcAft>
                  <a:spcPts val="0"/>
                </a:spcAft>
                <a:buFont typeface="Arial" pitchFamily="34" charset="0"/>
                <a:buChar char="–"/>
                <a:defRPr/>
              </a:pPr>
              <a:r>
                <a:rPr lang="en-US" sz="1100" kern="0" dirty="0" smtClean="0"/>
                <a:t>1-800-467-5526</a:t>
              </a:r>
            </a:p>
            <a:p>
              <a:pPr lvl="1" fontAlgn="auto">
                <a:spcAft>
                  <a:spcPts val="0"/>
                </a:spcAft>
                <a:buFont typeface="Arial" pitchFamily="34" charset="0"/>
                <a:buChar char="–"/>
                <a:defRPr/>
              </a:pPr>
              <a:r>
                <a:rPr lang="en-US" sz="1100" kern="0" dirty="0" smtClean="0">
                  <a:hlinkClick r:id="rId2"/>
                </a:rPr>
                <a:t>dodhra.knox.dmdc.mbx.contact-center@mail.mil</a:t>
              </a:r>
              <a:r>
                <a:rPr lang="en-US" sz="1100" kern="0" dirty="0" smtClean="0"/>
                <a:t>   </a:t>
              </a:r>
            </a:p>
            <a:p>
              <a:pPr lvl="1" fontAlgn="auto">
                <a:spcAft>
                  <a:spcPts val="0"/>
                </a:spcAft>
                <a:buFont typeface="Arial" pitchFamily="34" charset="0"/>
                <a:buChar char="–"/>
                <a:defRPr/>
              </a:pPr>
              <a:r>
                <a:rPr lang="en-US" sz="1100" kern="0" dirty="0" smtClean="0">
                  <a:hlinkClick r:id="rId3"/>
                </a:rPr>
                <a:t>dmdc.swft@mail.mil</a:t>
              </a:r>
              <a:r>
                <a:rPr lang="en-US" sz="1100" kern="0" dirty="0" smtClean="0"/>
                <a:t> </a:t>
              </a:r>
            </a:p>
            <a:p>
              <a:pPr fontAlgn="auto">
                <a:spcAft>
                  <a:spcPts val="0"/>
                </a:spcAft>
                <a:buFont typeface="Arial" pitchFamily="34" charset="0"/>
                <a:buChar char="•"/>
                <a:defRPr/>
              </a:pPr>
              <a:r>
                <a:rPr lang="en-US" sz="1400" kern="0" dirty="0" smtClean="0"/>
                <a:t>Menu Options: </a:t>
              </a:r>
            </a:p>
            <a:p>
              <a:pPr marL="400050" lvl="1" indent="0" fontAlgn="auto">
                <a:spcAft>
                  <a:spcPts val="0"/>
                </a:spcAft>
                <a:buFont typeface="Arial" pitchFamily="34" charset="0"/>
                <a:buNone/>
                <a:defRPr/>
              </a:pPr>
              <a:r>
                <a:rPr lang="en-US" sz="1100" kern="0" dirty="0" smtClean="0"/>
                <a:t>1 – JPAS</a:t>
              </a:r>
            </a:p>
            <a:p>
              <a:pPr marL="400050" lvl="1" indent="0" fontAlgn="auto">
                <a:spcAft>
                  <a:spcPts val="0"/>
                </a:spcAft>
                <a:buFont typeface="Arial" pitchFamily="34" charset="0"/>
                <a:buNone/>
                <a:defRPr/>
              </a:pPr>
              <a:r>
                <a:rPr lang="en-US" sz="1100" kern="0" dirty="0" smtClean="0"/>
                <a:t>2 – e-QIP (Non-Industry)</a:t>
              </a:r>
            </a:p>
            <a:p>
              <a:pPr marL="400050" lvl="1" indent="0" fontAlgn="auto">
                <a:spcAft>
                  <a:spcPts val="0"/>
                </a:spcAft>
                <a:buFont typeface="Arial" pitchFamily="34" charset="0"/>
                <a:buNone/>
                <a:defRPr/>
              </a:pPr>
              <a:r>
                <a:rPr lang="en-US" sz="1100" kern="0" dirty="0" smtClean="0"/>
                <a:t>3 – SWFT</a:t>
              </a:r>
            </a:p>
            <a:p>
              <a:pPr marL="400050" lvl="1" indent="0" fontAlgn="auto">
                <a:spcAft>
                  <a:spcPts val="0"/>
                </a:spcAft>
                <a:buFont typeface="Arial" pitchFamily="34" charset="0"/>
                <a:buNone/>
                <a:defRPr/>
              </a:pPr>
              <a:r>
                <a:rPr lang="en-US" sz="1100" kern="0" dirty="0" smtClean="0"/>
                <a:t>4 – DCII</a:t>
              </a:r>
            </a:p>
            <a:p>
              <a:pPr marL="400050" lvl="1" indent="0" fontAlgn="auto">
                <a:spcAft>
                  <a:spcPts val="0"/>
                </a:spcAft>
                <a:buFont typeface="Arial" pitchFamily="34" charset="0"/>
                <a:buNone/>
                <a:defRPr/>
              </a:pPr>
              <a:r>
                <a:rPr lang="en-US" sz="1100" kern="0" dirty="0" smtClean="0"/>
                <a:t>5 – Personnel Security Inquiry </a:t>
              </a:r>
            </a:p>
            <a:p>
              <a:pPr marL="631825" lvl="1" indent="-231775" fontAlgn="auto">
                <a:spcAft>
                  <a:spcPts val="0"/>
                </a:spcAft>
                <a:buFont typeface="Arial" pitchFamily="34" charset="0"/>
                <a:buNone/>
                <a:defRPr/>
              </a:pPr>
              <a:r>
                <a:rPr lang="en-US" sz="1100" kern="0" dirty="0" smtClean="0"/>
                <a:t>6 – General Inquiry / Contact Center Information </a:t>
              </a:r>
              <a:br>
                <a:rPr lang="en-US" sz="1100" kern="0" dirty="0" smtClean="0"/>
              </a:br>
              <a:endParaRPr lang="en-US" sz="1100" kern="0" dirty="0" smtClean="0"/>
            </a:p>
            <a:p>
              <a:pPr fontAlgn="auto">
                <a:spcAft>
                  <a:spcPts val="0"/>
                </a:spcAft>
                <a:buFont typeface="Arial" pitchFamily="34" charset="0"/>
                <a:buChar char="•"/>
                <a:defRPr/>
              </a:pPr>
              <a:endParaRPr lang="en-US" sz="1400" kern="0" dirty="0"/>
            </a:p>
          </p:txBody>
        </p:sp>
        <p:sp>
          <p:nvSpPr>
            <p:cNvPr id="12" name="Content Placeholder 5"/>
            <p:cNvSpPr txBox="1">
              <a:spLocks/>
            </p:cNvSpPr>
            <p:nvPr/>
          </p:nvSpPr>
          <p:spPr>
            <a:xfrm>
              <a:off x="3948775" y="1559859"/>
              <a:ext cx="2743200" cy="4526241"/>
            </a:xfrm>
            <a:prstGeom prst="rect">
              <a:avLst/>
            </a:prstGeom>
          </p:spPr>
          <p:style>
            <a:lnRef idx="1">
              <a:schemeClr val="dk1"/>
            </a:lnRef>
            <a:fillRef idx="2">
              <a:schemeClr val="dk1"/>
            </a:fillRef>
            <a:effectRef idx="1">
              <a:schemeClr val="dk1"/>
            </a:effectRef>
            <a:fontRef idx="minor">
              <a:schemeClr val="dk1"/>
            </a:fontRef>
          </p:style>
          <p:txBody>
            <a:bodyPr>
              <a:normAutofit fontScale="92500" lnSpcReduction="1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fontAlgn="auto">
                <a:spcAft>
                  <a:spcPts val="0"/>
                </a:spcAft>
                <a:buFont typeface="Arial" pitchFamily="34" charset="0"/>
                <a:buNone/>
                <a:defRPr/>
              </a:pPr>
              <a:r>
                <a:rPr lang="en-US" sz="1600" b="1" u="sng" dirty="0" smtClean="0"/>
                <a:t>DSS Knowledge Center</a:t>
              </a:r>
              <a:r>
                <a:rPr lang="en-US" sz="1600" b="1" dirty="0" smtClean="0"/>
                <a:t>:</a:t>
              </a:r>
              <a:r>
                <a:rPr lang="en-US" sz="1600" dirty="0" smtClean="0"/>
                <a:t>  </a:t>
              </a:r>
            </a:p>
            <a:p>
              <a:pPr fontAlgn="auto">
                <a:spcAft>
                  <a:spcPts val="0"/>
                </a:spcAft>
                <a:defRPr/>
              </a:pPr>
              <a:r>
                <a:rPr lang="en-US" sz="1400" b="1" dirty="0" smtClean="0"/>
                <a:t>Contact </a:t>
              </a:r>
              <a:r>
                <a:rPr lang="en-US" sz="1400" b="1" dirty="0"/>
                <a:t>I</a:t>
              </a:r>
              <a:r>
                <a:rPr lang="en-US" sz="1400" b="1" dirty="0" smtClean="0"/>
                <a:t>nformation</a:t>
              </a:r>
              <a:endParaRPr lang="en-US" sz="1400" dirty="0"/>
            </a:p>
            <a:p>
              <a:pPr lvl="1" fontAlgn="auto">
                <a:spcAft>
                  <a:spcPts val="0"/>
                </a:spcAft>
                <a:defRPr/>
              </a:pPr>
              <a:r>
                <a:rPr lang="en-US" sz="1100" dirty="0"/>
                <a:t>1-888-282-7682</a:t>
              </a:r>
            </a:p>
            <a:p>
              <a:pPr lvl="1" fontAlgn="auto">
                <a:spcAft>
                  <a:spcPts val="0"/>
                </a:spcAft>
                <a:defRPr/>
              </a:pPr>
              <a:r>
                <a:rPr lang="en-US" sz="1100" dirty="0" smtClean="0">
                  <a:hlinkClick r:id="rId4"/>
                </a:rPr>
                <a:t>call.center@dsshelp.org</a:t>
              </a:r>
              <a:r>
                <a:rPr lang="en-US" sz="1100" dirty="0" smtClean="0"/>
                <a:t> </a:t>
              </a:r>
            </a:p>
            <a:p>
              <a:pPr lvl="1" fontAlgn="auto">
                <a:spcAft>
                  <a:spcPts val="0"/>
                </a:spcAft>
                <a:defRPr/>
              </a:pPr>
              <a:endParaRPr lang="en-US" sz="1100" dirty="0"/>
            </a:p>
            <a:p>
              <a:pPr fontAlgn="auto">
                <a:spcAft>
                  <a:spcPts val="0"/>
                </a:spcAft>
                <a:defRPr/>
              </a:pPr>
              <a:r>
                <a:rPr lang="en-US" sz="1400" b="1" dirty="0" smtClean="0"/>
                <a:t>Menu </a:t>
              </a:r>
              <a:r>
                <a:rPr lang="en-US" sz="1400" b="1" dirty="0"/>
                <a:t>Options:</a:t>
              </a:r>
              <a:endParaRPr lang="en-US" sz="1400" dirty="0"/>
            </a:p>
            <a:p>
              <a:pPr marL="631825" lvl="1" indent="-231775">
                <a:buNone/>
                <a:defRPr/>
              </a:pPr>
              <a:r>
                <a:rPr lang="en-US" sz="1100" dirty="0"/>
                <a:t>1 - </a:t>
              </a:r>
              <a:r>
                <a:rPr lang="en-US" sz="1100" b="1" dirty="0"/>
                <a:t>Account Lockouts and Passwords- </a:t>
              </a:r>
              <a:r>
                <a:rPr lang="en-US" sz="1100" dirty="0" smtClean="0"/>
                <a:t>8:00AM </a:t>
              </a:r>
              <a:r>
                <a:rPr lang="en-US" sz="1100" dirty="0"/>
                <a:t>to 6:00PM </a:t>
              </a:r>
              <a:r>
                <a:rPr lang="en-US" sz="1100" dirty="0" smtClean="0"/>
                <a:t>ET</a:t>
              </a:r>
              <a:endParaRPr lang="en-US" sz="1100" dirty="0"/>
            </a:p>
            <a:p>
              <a:pPr marL="631825" lvl="1" indent="-231775">
                <a:buNone/>
                <a:defRPr/>
              </a:pPr>
              <a:r>
                <a:rPr lang="en-US" sz="1100" dirty="0"/>
                <a:t>2 - </a:t>
              </a:r>
              <a:r>
                <a:rPr lang="en-US" sz="1100" b="1" dirty="0"/>
                <a:t>Personnel Security Inquiries to include e-QIP </a:t>
              </a:r>
              <a:r>
                <a:rPr lang="en-US" sz="1100" dirty="0"/>
                <a:t>- </a:t>
              </a:r>
              <a:r>
                <a:rPr lang="en-US" sz="1100" dirty="0" smtClean="0"/>
                <a:t>8:00AM </a:t>
              </a:r>
              <a:r>
                <a:rPr lang="en-US" sz="1100" dirty="0"/>
                <a:t>to 5:00PM </a:t>
              </a:r>
              <a:r>
                <a:rPr lang="en-US" sz="1100" dirty="0" smtClean="0"/>
                <a:t>ET</a:t>
              </a:r>
              <a:endParaRPr lang="en-US" sz="1100" dirty="0"/>
            </a:p>
            <a:p>
              <a:pPr marL="631825" lvl="1" indent="-231775">
                <a:buNone/>
                <a:defRPr/>
              </a:pPr>
              <a:r>
                <a:rPr lang="en-US" sz="1100" dirty="0"/>
                <a:t>3 - </a:t>
              </a:r>
              <a:r>
                <a:rPr lang="en-US" sz="1100" b="1" dirty="0"/>
                <a:t>Facility Clearance Inquiries </a:t>
              </a:r>
              <a:r>
                <a:rPr lang="en-US" sz="1100" dirty="0"/>
                <a:t>- </a:t>
              </a:r>
              <a:r>
                <a:rPr lang="en-US" sz="1100" dirty="0" smtClean="0"/>
                <a:t>8:00AM </a:t>
              </a:r>
              <a:r>
                <a:rPr lang="en-US" sz="1100" dirty="0"/>
                <a:t>to 5:00PM </a:t>
              </a:r>
              <a:r>
                <a:rPr lang="en-US" sz="1100" dirty="0" smtClean="0"/>
                <a:t>ET</a:t>
              </a:r>
              <a:endParaRPr lang="en-US" sz="1100" dirty="0"/>
            </a:p>
            <a:p>
              <a:pPr marL="631825" lvl="1" indent="-231775">
                <a:buNone/>
                <a:defRPr/>
              </a:pPr>
              <a:r>
                <a:rPr lang="en-US" sz="1100" dirty="0"/>
                <a:t>4 - </a:t>
              </a:r>
              <a:r>
                <a:rPr lang="en-US" sz="1100" b="1" dirty="0"/>
                <a:t>OBMS </a:t>
              </a:r>
            </a:p>
            <a:p>
              <a:pPr marL="631825" lvl="1" indent="-231775">
                <a:buNone/>
                <a:defRPr/>
              </a:pPr>
              <a:r>
                <a:rPr lang="en-US" sz="1100" dirty="0"/>
                <a:t>5 - </a:t>
              </a:r>
              <a:r>
                <a:rPr lang="en-US" sz="1100" b="1" dirty="0"/>
                <a:t>STEPP/CDSE </a:t>
              </a:r>
              <a:r>
                <a:rPr lang="en-US" sz="1100" dirty="0"/>
                <a:t>- </a:t>
              </a:r>
              <a:r>
                <a:rPr lang="en-US" sz="1100" dirty="0" smtClean="0"/>
                <a:t>8:00AM </a:t>
              </a:r>
              <a:r>
                <a:rPr lang="en-US" sz="1100" dirty="0"/>
                <a:t>- 4:00PM </a:t>
              </a:r>
              <a:r>
                <a:rPr lang="en-US" sz="1100" dirty="0" smtClean="0"/>
                <a:t>ET</a:t>
              </a:r>
              <a:endParaRPr lang="en-US" sz="1100" dirty="0"/>
            </a:p>
            <a:p>
              <a:pPr marL="631825" lvl="1" indent="-231775">
                <a:buNone/>
                <a:defRPr/>
              </a:pPr>
              <a:r>
                <a:rPr lang="en-US" sz="1100" dirty="0"/>
                <a:t>6 - </a:t>
              </a:r>
              <a:r>
                <a:rPr lang="en-US" sz="1100" b="1" dirty="0"/>
                <a:t>Industrial Policy International </a:t>
              </a:r>
              <a:r>
                <a:rPr lang="en-US" sz="1100" dirty="0"/>
                <a:t>- A</a:t>
              </a:r>
              <a:r>
                <a:rPr lang="en-US" sz="1100" dirty="0" smtClean="0"/>
                <a:t>fter </a:t>
              </a:r>
              <a:r>
                <a:rPr lang="en-US" sz="1100" dirty="0"/>
                <a:t>hours information regarding NISP Policy and International issues: </a:t>
              </a:r>
              <a:r>
                <a:rPr lang="en-US" sz="1100" dirty="0">
                  <a:hlinkClick r:id="rId5"/>
                </a:rPr>
                <a:t>http://</a:t>
              </a:r>
              <a:r>
                <a:rPr lang="en-US" sz="1100" dirty="0" smtClean="0">
                  <a:hlinkClick r:id="rId5"/>
                </a:rPr>
                <a:t>www.dss.mil/isp/policy_programs.html</a:t>
              </a:r>
              <a:r>
                <a:rPr lang="en-US" sz="1100" dirty="0" smtClean="0"/>
                <a:t> </a:t>
              </a:r>
              <a:endParaRPr lang="en-US" sz="1100" dirty="0"/>
            </a:p>
            <a:p>
              <a:pPr marL="631825" lvl="1" indent="-231775">
                <a:buNone/>
                <a:defRPr/>
              </a:pPr>
              <a:r>
                <a:rPr lang="en-US" sz="1100" dirty="0"/>
                <a:t>7 - </a:t>
              </a:r>
              <a:r>
                <a:rPr lang="en-US" sz="1100" b="1" dirty="0"/>
                <a:t>Industrial Policy </a:t>
              </a:r>
              <a:r>
                <a:rPr lang="en-US" sz="1100" dirty="0" smtClean="0"/>
                <a:t>–After hours </a:t>
              </a:r>
              <a:r>
                <a:rPr lang="en-US" sz="1100" dirty="0"/>
                <a:t>information regarding NISP Policy and International issues: </a:t>
              </a:r>
              <a:r>
                <a:rPr lang="en-US" sz="1100" dirty="0">
                  <a:hlinkClick r:id="rId5"/>
                </a:rPr>
                <a:t>http://</a:t>
              </a:r>
              <a:r>
                <a:rPr lang="en-US" sz="1100" dirty="0" smtClean="0">
                  <a:hlinkClick r:id="rId5"/>
                </a:rPr>
                <a:t>www.dss.mil/isp/policy_programs.html</a:t>
              </a:r>
              <a:r>
                <a:rPr lang="en-US" sz="1100" dirty="0" smtClean="0"/>
                <a:t> </a:t>
              </a:r>
            </a:p>
          </p:txBody>
        </p:sp>
        <p:sp>
          <p:nvSpPr>
            <p:cNvPr id="13" name="Content Placeholder 5"/>
            <p:cNvSpPr txBox="1">
              <a:spLocks/>
            </p:cNvSpPr>
            <p:nvPr/>
          </p:nvSpPr>
          <p:spPr>
            <a:xfrm>
              <a:off x="6813723" y="1559859"/>
              <a:ext cx="2743200" cy="1752600"/>
            </a:xfrm>
            <a:prstGeom prst="rect">
              <a:avLst/>
            </a:prstGeom>
          </p:spPr>
          <p:style>
            <a:lnRef idx="1">
              <a:schemeClr val="dk1"/>
            </a:lnRef>
            <a:fillRef idx="2">
              <a:schemeClr val="dk1"/>
            </a:fillRef>
            <a:effectRef idx="1">
              <a:schemeClr val="dk1"/>
            </a:effectRef>
            <a:fontRef idx="minor">
              <a:schemeClr val="dk1"/>
            </a:fontRef>
          </p:style>
          <p:txBody>
            <a:bodyPr>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fontAlgn="auto">
                <a:spcAft>
                  <a:spcPts val="0"/>
                </a:spcAft>
                <a:buNone/>
                <a:defRPr/>
              </a:pPr>
              <a:r>
                <a:rPr lang="en-US" sz="1600" b="1" u="sng" dirty="0" err="1" smtClean="0"/>
                <a:t>DoD</a:t>
              </a:r>
              <a:r>
                <a:rPr lang="en-US" sz="1600" b="1" u="sng" dirty="0" smtClean="0"/>
                <a:t> CAF Call Center</a:t>
              </a:r>
              <a:r>
                <a:rPr lang="en-US" sz="1600" b="1" dirty="0" smtClean="0"/>
                <a:t>:</a:t>
              </a:r>
              <a:r>
                <a:rPr lang="en-US" sz="1600" dirty="0" smtClean="0"/>
                <a:t>  </a:t>
              </a:r>
              <a:endParaRPr lang="en-US" sz="1600" dirty="0"/>
            </a:p>
            <a:p>
              <a:pPr fontAlgn="auto">
                <a:spcAft>
                  <a:spcPts val="0"/>
                </a:spcAft>
                <a:defRPr/>
              </a:pPr>
              <a:r>
                <a:rPr lang="en-US" sz="1400" b="1" dirty="0"/>
                <a:t>Contact Information</a:t>
              </a:r>
            </a:p>
            <a:p>
              <a:pPr lvl="1" fontAlgn="auto">
                <a:spcAft>
                  <a:spcPts val="0"/>
                </a:spcAft>
                <a:defRPr/>
              </a:pPr>
              <a:r>
                <a:rPr lang="en-US" sz="1100" dirty="0" smtClean="0"/>
                <a:t>301-833-3850</a:t>
              </a:r>
              <a:endParaRPr lang="en-US" sz="1100" dirty="0"/>
            </a:p>
            <a:p>
              <a:pPr marL="976313" lvl="2" indent="-120650" fontAlgn="auto">
                <a:spcAft>
                  <a:spcPts val="0"/>
                </a:spcAft>
                <a:buFont typeface="Wingdings" panose="05000000000000000000" pitchFamily="2" charset="2"/>
                <a:buChar char="§"/>
                <a:defRPr/>
              </a:pPr>
              <a:r>
                <a:rPr lang="en-US" sz="1000" dirty="0" smtClean="0"/>
                <a:t>SSOs and FSOs ONLY</a:t>
              </a:r>
            </a:p>
            <a:p>
              <a:pPr marL="976313" lvl="2" indent="-120650" fontAlgn="auto">
                <a:spcAft>
                  <a:spcPts val="0"/>
                </a:spcAft>
                <a:buFont typeface="Wingdings" panose="05000000000000000000" pitchFamily="2" charset="2"/>
                <a:buChar char="§"/>
                <a:defRPr/>
              </a:pPr>
              <a:endParaRPr lang="en-US" sz="1000" dirty="0"/>
            </a:p>
            <a:p>
              <a:pPr fontAlgn="auto">
                <a:spcAft>
                  <a:spcPts val="0"/>
                </a:spcAft>
                <a:defRPr/>
              </a:pPr>
              <a:r>
                <a:rPr lang="en-US" sz="1400" b="1" dirty="0"/>
                <a:t>Menu Options: </a:t>
              </a:r>
              <a:endParaRPr lang="en-US" sz="1400" dirty="0"/>
            </a:p>
            <a:p>
              <a:pPr marL="400050" lvl="1" indent="0" fontAlgn="auto">
                <a:spcAft>
                  <a:spcPts val="0"/>
                </a:spcAft>
                <a:buNone/>
                <a:defRPr/>
              </a:pPr>
              <a:r>
                <a:rPr lang="en-US" sz="1100" dirty="0" smtClean="0"/>
                <a:t>5 </a:t>
              </a:r>
              <a:r>
                <a:rPr lang="en-US" sz="1100" dirty="0"/>
                <a:t>– </a:t>
              </a:r>
              <a:r>
                <a:rPr lang="en-US" sz="1100" dirty="0" smtClean="0"/>
                <a:t>Industry </a:t>
              </a:r>
              <a:endParaRPr lang="en-US" sz="1100" dirty="0"/>
            </a:p>
            <a:p>
              <a:pPr fontAlgn="auto">
                <a:spcAft>
                  <a:spcPts val="0"/>
                </a:spcAft>
                <a:defRPr/>
              </a:pPr>
              <a:endParaRPr lang="en-US" sz="1400" dirty="0" smtClean="0"/>
            </a:p>
            <a:p>
              <a:pPr fontAlgn="auto">
                <a:spcAft>
                  <a:spcPts val="0"/>
                </a:spcAft>
                <a:defRPr/>
              </a:pPr>
              <a:endParaRPr lang="en-US" sz="1400" dirty="0"/>
            </a:p>
          </p:txBody>
        </p:sp>
        <p:sp>
          <p:nvSpPr>
            <p:cNvPr id="14" name="Content Placeholder 5"/>
            <p:cNvSpPr txBox="1">
              <a:spLocks/>
            </p:cNvSpPr>
            <p:nvPr/>
          </p:nvSpPr>
          <p:spPr>
            <a:xfrm>
              <a:off x="6844152" y="3414015"/>
              <a:ext cx="2743200" cy="1752600"/>
            </a:xfrm>
            <a:prstGeom prst="rect">
              <a:avLst/>
            </a:prstGeom>
          </p:spPr>
          <p:style>
            <a:lnRef idx="1">
              <a:schemeClr val="dk1"/>
            </a:lnRef>
            <a:fillRef idx="2">
              <a:schemeClr val="dk1"/>
            </a:fillRef>
            <a:effectRef idx="1">
              <a:schemeClr val="dk1"/>
            </a:effectRef>
            <a:fontRef idx="minor">
              <a:schemeClr val="dk1"/>
            </a:fontRef>
          </p:style>
          <p:txBody>
            <a:bodyPr>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fontAlgn="auto">
                <a:spcAft>
                  <a:spcPts val="0"/>
                </a:spcAft>
                <a:buNone/>
                <a:defRPr/>
              </a:pPr>
              <a:r>
                <a:rPr lang="en-US" sz="1600" b="1" u="sng" dirty="0" smtClean="0"/>
                <a:t>PSMO-I Customer Service</a:t>
              </a:r>
              <a:r>
                <a:rPr lang="en-US" sz="1600" b="1" dirty="0" smtClean="0"/>
                <a:t>:</a:t>
              </a:r>
            </a:p>
            <a:p>
              <a:pPr marL="0" indent="0" fontAlgn="auto">
                <a:spcAft>
                  <a:spcPts val="0"/>
                </a:spcAft>
                <a:buNone/>
                <a:defRPr/>
              </a:pPr>
              <a:r>
                <a:rPr lang="en-US" sz="1100" b="1" dirty="0" smtClean="0"/>
                <a:t>Email/Online received via mailbox at:</a:t>
              </a:r>
            </a:p>
            <a:p>
              <a:pPr marL="0" indent="0" fontAlgn="auto">
                <a:spcAft>
                  <a:spcPts val="0"/>
                </a:spcAft>
                <a:buNone/>
                <a:defRPr/>
              </a:pPr>
              <a:r>
                <a:rPr lang="en-US" sz="1100" dirty="0" smtClean="0">
                  <a:hlinkClick r:id="rId6"/>
                </a:rPr>
                <a:t>AskPSMO-I@dss.mil</a:t>
              </a:r>
              <a:r>
                <a:rPr lang="en-US" sz="1100" dirty="0" smtClean="0"/>
                <a:t>  </a:t>
              </a:r>
            </a:p>
            <a:p>
              <a:pPr marL="0" indent="0" fontAlgn="auto">
                <a:spcAft>
                  <a:spcPts val="0"/>
                </a:spcAft>
                <a:buNone/>
                <a:defRPr/>
              </a:pPr>
              <a:endParaRPr lang="en-US" sz="1100" dirty="0"/>
            </a:p>
            <a:p>
              <a:pPr fontAlgn="auto">
                <a:spcAft>
                  <a:spcPts val="0"/>
                </a:spcAft>
                <a:defRPr/>
              </a:pPr>
              <a:endParaRPr lang="en-US" sz="1400" dirty="0" smtClean="0"/>
            </a:p>
            <a:p>
              <a:pPr fontAlgn="auto">
                <a:spcAft>
                  <a:spcPts val="0"/>
                </a:spcAft>
                <a:defRPr/>
              </a:pPr>
              <a:endParaRPr lang="en-US" sz="1400" dirty="0"/>
            </a:p>
          </p:txBody>
        </p:sp>
      </p:grpSp>
    </p:spTree>
    <p:extLst>
      <p:ext uri="{BB962C8B-B14F-4D97-AF65-F5344CB8AC3E}">
        <p14:creationId xmlns:p14="http://schemas.microsoft.com/office/powerpoint/2010/main" val="25829970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SWFT Basics</a:t>
            </a:r>
            <a:endParaRPr lang="en-US" dirty="0"/>
          </a:p>
        </p:txBody>
      </p:sp>
    </p:spTree>
    <p:extLst>
      <p:ext uri="{BB962C8B-B14F-4D97-AF65-F5344CB8AC3E}">
        <p14:creationId xmlns:p14="http://schemas.microsoft.com/office/powerpoint/2010/main" val="21620850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30061" y="1499191"/>
            <a:ext cx="7676707" cy="4862131"/>
            <a:chOff x="1385888" y="1335088"/>
            <a:chExt cx="7646987" cy="5196356"/>
          </a:xfrm>
        </p:grpSpPr>
        <p:sp>
          <p:nvSpPr>
            <p:cNvPr id="4" name="Oval 10"/>
            <p:cNvSpPr>
              <a:spLocks noChangeArrowheads="1"/>
            </p:cNvSpPr>
            <p:nvPr/>
          </p:nvSpPr>
          <p:spPr bwMode="auto">
            <a:xfrm>
              <a:off x="7210425" y="3479800"/>
              <a:ext cx="1822450" cy="1335088"/>
            </a:xfrm>
            <a:prstGeom prst="ellipse">
              <a:avLst/>
            </a:pr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grpSp>
          <p:nvGrpSpPr>
            <p:cNvPr id="5" name="Group 4"/>
            <p:cNvGrpSpPr>
              <a:grpSpLocks/>
            </p:cNvGrpSpPr>
            <p:nvPr/>
          </p:nvGrpSpPr>
          <p:grpSpPr bwMode="auto">
            <a:xfrm>
              <a:off x="1690688" y="1712913"/>
              <a:ext cx="1219200" cy="890587"/>
              <a:chOff x="2103929" y="2232727"/>
              <a:chExt cx="1219200" cy="890589"/>
            </a:xfrm>
          </p:grpSpPr>
          <p:graphicFrame>
            <p:nvGraphicFramePr>
              <p:cNvPr id="265" name="Object 2"/>
              <p:cNvGraphicFramePr>
                <a:graphicFrameLocks noChangeAspect="1"/>
              </p:cNvGraphicFramePr>
              <p:nvPr/>
            </p:nvGraphicFramePr>
            <p:xfrm>
              <a:off x="2103929" y="2232728"/>
              <a:ext cx="1219200" cy="890588"/>
            </p:xfrm>
            <a:graphic>
              <a:graphicData uri="http://schemas.openxmlformats.org/presentationml/2006/ole">
                <mc:AlternateContent xmlns:mc="http://schemas.openxmlformats.org/markup-compatibility/2006">
                  <mc:Choice xmlns:v="urn:schemas-microsoft-com:vml" Requires="v">
                    <p:oleObj spid="_x0000_s2124" name="Document" r:id="rId4" imgW="1606296" imgH="1171956" progId="Word.Document.8">
                      <p:embed/>
                    </p:oleObj>
                  </mc:Choice>
                  <mc:Fallback>
                    <p:oleObj name="Document" r:id="rId4" imgW="1606296" imgH="1171956"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03929" y="2232728"/>
                            <a:ext cx="1219200" cy="89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66" name="Picture 7" descr="grabber_transp"/>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56329" y="2232727"/>
                <a:ext cx="3365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6" name="Object 7"/>
            <p:cNvGraphicFramePr>
              <a:graphicFrameLocks noChangeAspect="1"/>
            </p:cNvGraphicFramePr>
            <p:nvPr/>
          </p:nvGraphicFramePr>
          <p:xfrm>
            <a:off x="4756150" y="1447800"/>
            <a:ext cx="1219200" cy="890588"/>
          </p:xfrm>
          <a:graphic>
            <a:graphicData uri="http://schemas.openxmlformats.org/presentationml/2006/ole">
              <mc:AlternateContent xmlns:mc="http://schemas.openxmlformats.org/markup-compatibility/2006">
                <mc:Choice xmlns:v="urn:schemas-microsoft-com:vml" Requires="v">
                  <p:oleObj spid="_x0000_s2125" name="Document" r:id="rId8" imgW="1606296" imgH="1171956" progId="Word.Document.8">
                    <p:embed/>
                  </p:oleObj>
                </mc:Choice>
                <mc:Fallback>
                  <p:oleObj name="Document" r:id="rId8" imgW="1606296" imgH="1171956"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56150" y="1447800"/>
                          <a:ext cx="1219200" cy="89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7" name="Group 6"/>
            <p:cNvGrpSpPr>
              <a:grpSpLocks/>
            </p:cNvGrpSpPr>
            <p:nvPr/>
          </p:nvGrpSpPr>
          <p:grpSpPr bwMode="auto">
            <a:xfrm>
              <a:off x="7632700" y="3660775"/>
              <a:ext cx="1047750" cy="914400"/>
              <a:chOff x="7303251" y="4025113"/>
              <a:chExt cx="1047750" cy="914400"/>
            </a:xfrm>
          </p:grpSpPr>
          <p:grpSp>
            <p:nvGrpSpPr>
              <p:cNvPr id="187" name="Group 86"/>
              <p:cNvGrpSpPr>
                <a:grpSpLocks/>
              </p:cNvGrpSpPr>
              <p:nvPr/>
            </p:nvGrpSpPr>
            <p:grpSpPr bwMode="auto">
              <a:xfrm>
                <a:off x="7760451" y="4406113"/>
                <a:ext cx="590550" cy="533400"/>
                <a:chOff x="1732" y="4282"/>
                <a:chExt cx="810" cy="480"/>
              </a:xfrm>
            </p:grpSpPr>
            <p:sp>
              <p:nvSpPr>
                <p:cNvPr id="261" name="Freeform 87"/>
                <p:cNvSpPr>
                  <a:spLocks/>
                </p:cNvSpPr>
                <p:nvPr/>
              </p:nvSpPr>
              <p:spPr bwMode="auto">
                <a:xfrm>
                  <a:off x="1732" y="4282"/>
                  <a:ext cx="810" cy="282"/>
                </a:xfrm>
                <a:custGeom>
                  <a:avLst/>
                  <a:gdLst>
                    <a:gd name="T0" fmla="*/ 808 w 810"/>
                    <a:gd name="T1" fmla="*/ 127 h 282"/>
                    <a:gd name="T2" fmla="*/ 798 w 810"/>
                    <a:gd name="T3" fmla="*/ 106 h 282"/>
                    <a:gd name="T4" fmla="*/ 779 w 810"/>
                    <a:gd name="T5" fmla="*/ 85 h 282"/>
                    <a:gd name="T6" fmla="*/ 752 w 810"/>
                    <a:gd name="T7" fmla="*/ 69 h 282"/>
                    <a:gd name="T8" fmla="*/ 718 w 810"/>
                    <a:gd name="T9" fmla="*/ 52 h 282"/>
                    <a:gd name="T10" fmla="*/ 679 w 810"/>
                    <a:gd name="T11" fmla="*/ 37 h 282"/>
                    <a:gd name="T12" fmla="*/ 633 w 810"/>
                    <a:gd name="T13" fmla="*/ 25 h 282"/>
                    <a:gd name="T14" fmla="*/ 581 w 810"/>
                    <a:gd name="T15" fmla="*/ 14 h 282"/>
                    <a:gd name="T16" fmla="*/ 526 w 810"/>
                    <a:gd name="T17" fmla="*/ 6 h 282"/>
                    <a:gd name="T18" fmla="*/ 468 w 810"/>
                    <a:gd name="T19" fmla="*/ 2 h 282"/>
                    <a:gd name="T20" fmla="*/ 405 w 810"/>
                    <a:gd name="T21" fmla="*/ 0 h 282"/>
                    <a:gd name="T22" fmla="*/ 343 w 810"/>
                    <a:gd name="T23" fmla="*/ 2 h 282"/>
                    <a:gd name="T24" fmla="*/ 284 w 810"/>
                    <a:gd name="T25" fmla="*/ 6 h 282"/>
                    <a:gd name="T26" fmla="*/ 230 w 810"/>
                    <a:gd name="T27" fmla="*/ 14 h 282"/>
                    <a:gd name="T28" fmla="*/ 180 w 810"/>
                    <a:gd name="T29" fmla="*/ 25 h 282"/>
                    <a:gd name="T30" fmla="*/ 134 w 810"/>
                    <a:gd name="T31" fmla="*/ 37 h 282"/>
                    <a:gd name="T32" fmla="*/ 92 w 810"/>
                    <a:gd name="T33" fmla="*/ 52 h 282"/>
                    <a:gd name="T34" fmla="*/ 59 w 810"/>
                    <a:gd name="T35" fmla="*/ 69 h 282"/>
                    <a:gd name="T36" fmla="*/ 32 w 810"/>
                    <a:gd name="T37" fmla="*/ 85 h 282"/>
                    <a:gd name="T38" fmla="*/ 13 w 810"/>
                    <a:gd name="T39" fmla="*/ 106 h 282"/>
                    <a:gd name="T40" fmla="*/ 2 w 810"/>
                    <a:gd name="T41" fmla="*/ 127 h 282"/>
                    <a:gd name="T42" fmla="*/ 0 w 810"/>
                    <a:gd name="T43" fmla="*/ 148 h 282"/>
                    <a:gd name="T44" fmla="*/ 9 w 810"/>
                    <a:gd name="T45" fmla="*/ 169 h 282"/>
                    <a:gd name="T46" fmla="*/ 25 w 810"/>
                    <a:gd name="T47" fmla="*/ 190 h 282"/>
                    <a:gd name="T48" fmla="*/ 48 w 810"/>
                    <a:gd name="T49" fmla="*/ 209 h 282"/>
                    <a:gd name="T50" fmla="*/ 82 w 810"/>
                    <a:gd name="T51" fmla="*/ 225 h 282"/>
                    <a:gd name="T52" fmla="*/ 119 w 810"/>
                    <a:gd name="T53" fmla="*/ 242 h 282"/>
                    <a:gd name="T54" fmla="*/ 163 w 810"/>
                    <a:gd name="T55" fmla="*/ 254 h 282"/>
                    <a:gd name="T56" fmla="*/ 213 w 810"/>
                    <a:gd name="T57" fmla="*/ 265 h 282"/>
                    <a:gd name="T58" fmla="*/ 265 w 810"/>
                    <a:gd name="T59" fmla="*/ 273 h 282"/>
                    <a:gd name="T60" fmla="*/ 324 w 810"/>
                    <a:gd name="T61" fmla="*/ 280 h 282"/>
                    <a:gd name="T62" fmla="*/ 384 w 810"/>
                    <a:gd name="T63" fmla="*/ 282 h 282"/>
                    <a:gd name="T64" fmla="*/ 447 w 810"/>
                    <a:gd name="T65" fmla="*/ 282 h 282"/>
                    <a:gd name="T66" fmla="*/ 508 w 810"/>
                    <a:gd name="T67" fmla="*/ 277 h 282"/>
                    <a:gd name="T68" fmla="*/ 564 w 810"/>
                    <a:gd name="T69" fmla="*/ 271 h 282"/>
                    <a:gd name="T70" fmla="*/ 616 w 810"/>
                    <a:gd name="T71" fmla="*/ 263 h 282"/>
                    <a:gd name="T72" fmla="*/ 662 w 810"/>
                    <a:gd name="T73" fmla="*/ 250 h 282"/>
                    <a:gd name="T74" fmla="*/ 706 w 810"/>
                    <a:gd name="T75" fmla="*/ 236 h 282"/>
                    <a:gd name="T76" fmla="*/ 741 w 810"/>
                    <a:gd name="T77" fmla="*/ 221 h 282"/>
                    <a:gd name="T78" fmla="*/ 771 w 810"/>
                    <a:gd name="T79" fmla="*/ 202 h 282"/>
                    <a:gd name="T80" fmla="*/ 791 w 810"/>
                    <a:gd name="T81" fmla="*/ 184 h 282"/>
                    <a:gd name="T82" fmla="*/ 806 w 810"/>
                    <a:gd name="T83" fmla="*/ 163 h 282"/>
                    <a:gd name="T84" fmla="*/ 810 w 810"/>
                    <a:gd name="T85" fmla="*/ 142 h 2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810" h="282">
                      <a:moveTo>
                        <a:pt x="810" y="142"/>
                      </a:moveTo>
                      <a:lnTo>
                        <a:pt x="810" y="133"/>
                      </a:lnTo>
                      <a:lnTo>
                        <a:pt x="808" y="127"/>
                      </a:lnTo>
                      <a:lnTo>
                        <a:pt x="806" y="119"/>
                      </a:lnTo>
                      <a:lnTo>
                        <a:pt x="802" y="113"/>
                      </a:lnTo>
                      <a:lnTo>
                        <a:pt x="798" y="106"/>
                      </a:lnTo>
                      <a:lnTo>
                        <a:pt x="791" y="100"/>
                      </a:lnTo>
                      <a:lnTo>
                        <a:pt x="785" y="92"/>
                      </a:lnTo>
                      <a:lnTo>
                        <a:pt x="779" y="85"/>
                      </a:lnTo>
                      <a:lnTo>
                        <a:pt x="771" y="79"/>
                      </a:lnTo>
                      <a:lnTo>
                        <a:pt x="762" y="73"/>
                      </a:lnTo>
                      <a:lnTo>
                        <a:pt x="752" y="69"/>
                      </a:lnTo>
                      <a:lnTo>
                        <a:pt x="741" y="62"/>
                      </a:lnTo>
                      <a:lnTo>
                        <a:pt x="731" y="56"/>
                      </a:lnTo>
                      <a:lnTo>
                        <a:pt x="718" y="52"/>
                      </a:lnTo>
                      <a:lnTo>
                        <a:pt x="706" y="46"/>
                      </a:lnTo>
                      <a:lnTo>
                        <a:pt x="691" y="42"/>
                      </a:lnTo>
                      <a:lnTo>
                        <a:pt x="679" y="37"/>
                      </a:lnTo>
                      <a:lnTo>
                        <a:pt x="662" y="31"/>
                      </a:lnTo>
                      <a:lnTo>
                        <a:pt x="647" y="27"/>
                      </a:lnTo>
                      <a:lnTo>
                        <a:pt x="633" y="25"/>
                      </a:lnTo>
                      <a:lnTo>
                        <a:pt x="616" y="21"/>
                      </a:lnTo>
                      <a:lnTo>
                        <a:pt x="599" y="17"/>
                      </a:lnTo>
                      <a:lnTo>
                        <a:pt x="581" y="14"/>
                      </a:lnTo>
                      <a:lnTo>
                        <a:pt x="564" y="10"/>
                      </a:lnTo>
                      <a:lnTo>
                        <a:pt x="545" y="8"/>
                      </a:lnTo>
                      <a:lnTo>
                        <a:pt x="526" y="6"/>
                      </a:lnTo>
                      <a:lnTo>
                        <a:pt x="508" y="4"/>
                      </a:lnTo>
                      <a:lnTo>
                        <a:pt x="487" y="2"/>
                      </a:lnTo>
                      <a:lnTo>
                        <a:pt x="468" y="2"/>
                      </a:lnTo>
                      <a:lnTo>
                        <a:pt x="447" y="0"/>
                      </a:lnTo>
                      <a:lnTo>
                        <a:pt x="426" y="0"/>
                      </a:lnTo>
                      <a:lnTo>
                        <a:pt x="405" y="0"/>
                      </a:lnTo>
                      <a:lnTo>
                        <a:pt x="384" y="0"/>
                      </a:lnTo>
                      <a:lnTo>
                        <a:pt x="364" y="0"/>
                      </a:lnTo>
                      <a:lnTo>
                        <a:pt x="343" y="2"/>
                      </a:lnTo>
                      <a:lnTo>
                        <a:pt x="324" y="2"/>
                      </a:lnTo>
                      <a:lnTo>
                        <a:pt x="305" y="4"/>
                      </a:lnTo>
                      <a:lnTo>
                        <a:pt x="284" y="6"/>
                      </a:lnTo>
                      <a:lnTo>
                        <a:pt x="265" y="8"/>
                      </a:lnTo>
                      <a:lnTo>
                        <a:pt x="249" y="10"/>
                      </a:lnTo>
                      <a:lnTo>
                        <a:pt x="230" y="14"/>
                      </a:lnTo>
                      <a:lnTo>
                        <a:pt x="213" y="17"/>
                      </a:lnTo>
                      <a:lnTo>
                        <a:pt x="194" y="21"/>
                      </a:lnTo>
                      <a:lnTo>
                        <a:pt x="180" y="25"/>
                      </a:lnTo>
                      <a:lnTo>
                        <a:pt x="163" y="27"/>
                      </a:lnTo>
                      <a:lnTo>
                        <a:pt x="149" y="31"/>
                      </a:lnTo>
                      <a:lnTo>
                        <a:pt x="134" y="37"/>
                      </a:lnTo>
                      <a:lnTo>
                        <a:pt x="119" y="42"/>
                      </a:lnTo>
                      <a:lnTo>
                        <a:pt x="105" y="46"/>
                      </a:lnTo>
                      <a:lnTo>
                        <a:pt x="92" y="52"/>
                      </a:lnTo>
                      <a:lnTo>
                        <a:pt x="82" y="56"/>
                      </a:lnTo>
                      <a:lnTo>
                        <a:pt x="69" y="62"/>
                      </a:lnTo>
                      <a:lnTo>
                        <a:pt x="59" y="69"/>
                      </a:lnTo>
                      <a:lnTo>
                        <a:pt x="48" y="73"/>
                      </a:lnTo>
                      <a:lnTo>
                        <a:pt x="40" y="79"/>
                      </a:lnTo>
                      <a:lnTo>
                        <a:pt x="32" y="85"/>
                      </a:lnTo>
                      <a:lnTo>
                        <a:pt x="25" y="92"/>
                      </a:lnTo>
                      <a:lnTo>
                        <a:pt x="19" y="100"/>
                      </a:lnTo>
                      <a:lnTo>
                        <a:pt x="13" y="106"/>
                      </a:lnTo>
                      <a:lnTo>
                        <a:pt x="9" y="113"/>
                      </a:lnTo>
                      <a:lnTo>
                        <a:pt x="5" y="119"/>
                      </a:lnTo>
                      <a:lnTo>
                        <a:pt x="2" y="127"/>
                      </a:lnTo>
                      <a:lnTo>
                        <a:pt x="0" y="133"/>
                      </a:lnTo>
                      <a:lnTo>
                        <a:pt x="0" y="142"/>
                      </a:lnTo>
                      <a:lnTo>
                        <a:pt x="0" y="148"/>
                      </a:lnTo>
                      <a:lnTo>
                        <a:pt x="2" y="156"/>
                      </a:lnTo>
                      <a:lnTo>
                        <a:pt x="5" y="163"/>
                      </a:lnTo>
                      <a:lnTo>
                        <a:pt x="9" y="169"/>
                      </a:lnTo>
                      <a:lnTo>
                        <a:pt x="13" y="177"/>
                      </a:lnTo>
                      <a:lnTo>
                        <a:pt x="19" y="184"/>
                      </a:lnTo>
                      <a:lnTo>
                        <a:pt x="25" y="190"/>
                      </a:lnTo>
                      <a:lnTo>
                        <a:pt x="32" y="196"/>
                      </a:lnTo>
                      <a:lnTo>
                        <a:pt x="40" y="202"/>
                      </a:lnTo>
                      <a:lnTo>
                        <a:pt x="48" y="209"/>
                      </a:lnTo>
                      <a:lnTo>
                        <a:pt x="59" y="215"/>
                      </a:lnTo>
                      <a:lnTo>
                        <a:pt x="69" y="221"/>
                      </a:lnTo>
                      <a:lnTo>
                        <a:pt x="82" y="225"/>
                      </a:lnTo>
                      <a:lnTo>
                        <a:pt x="92" y="232"/>
                      </a:lnTo>
                      <a:lnTo>
                        <a:pt x="105" y="236"/>
                      </a:lnTo>
                      <a:lnTo>
                        <a:pt x="119" y="242"/>
                      </a:lnTo>
                      <a:lnTo>
                        <a:pt x="134" y="246"/>
                      </a:lnTo>
                      <a:lnTo>
                        <a:pt x="149" y="250"/>
                      </a:lnTo>
                      <a:lnTo>
                        <a:pt x="163" y="254"/>
                      </a:lnTo>
                      <a:lnTo>
                        <a:pt x="180" y="259"/>
                      </a:lnTo>
                      <a:lnTo>
                        <a:pt x="194" y="263"/>
                      </a:lnTo>
                      <a:lnTo>
                        <a:pt x="213" y="265"/>
                      </a:lnTo>
                      <a:lnTo>
                        <a:pt x="230" y="269"/>
                      </a:lnTo>
                      <a:lnTo>
                        <a:pt x="249" y="271"/>
                      </a:lnTo>
                      <a:lnTo>
                        <a:pt x="265" y="273"/>
                      </a:lnTo>
                      <a:lnTo>
                        <a:pt x="284" y="275"/>
                      </a:lnTo>
                      <a:lnTo>
                        <a:pt x="305" y="277"/>
                      </a:lnTo>
                      <a:lnTo>
                        <a:pt x="324" y="280"/>
                      </a:lnTo>
                      <a:lnTo>
                        <a:pt x="343" y="282"/>
                      </a:lnTo>
                      <a:lnTo>
                        <a:pt x="364" y="282"/>
                      </a:lnTo>
                      <a:lnTo>
                        <a:pt x="384" y="282"/>
                      </a:lnTo>
                      <a:lnTo>
                        <a:pt x="405" y="282"/>
                      </a:lnTo>
                      <a:lnTo>
                        <a:pt x="426" y="282"/>
                      </a:lnTo>
                      <a:lnTo>
                        <a:pt x="447" y="282"/>
                      </a:lnTo>
                      <a:lnTo>
                        <a:pt x="468" y="282"/>
                      </a:lnTo>
                      <a:lnTo>
                        <a:pt x="487" y="280"/>
                      </a:lnTo>
                      <a:lnTo>
                        <a:pt x="508" y="277"/>
                      </a:lnTo>
                      <a:lnTo>
                        <a:pt x="526" y="275"/>
                      </a:lnTo>
                      <a:lnTo>
                        <a:pt x="545" y="273"/>
                      </a:lnTo>
                      <a:lnTo>
                        <a:pt x="564" y="271"/>
                      </a:lnTo>
                      <a:lnTo>
                        <a:pt x="581" y="269"/>
                      </a:lnTo>
                      <a:lnTo>
                        <a:pt x="599" y="265"/>
                      </a:lnTo>
                      <a:lnTo>
                        <a:pt x="616" y="263"/>
                      </a:lnTo>
                      <a:lnTo>
                        <a:pt x="633" y="259"/>
                      </a:lnTo>
                      <a:lnTo>
                        <a:pt x="647" y="254"/>
                      </a:lnTo>
                      <a:lnTo>
                        <a:pt x="662" y="250"/>
                      </a:lnTo>
                      <a:lnTo>
                        <a:pt x="679" y="246"/>
                      </a:lnTo>
                      <a:lnTo>
                        <a:pt x="691" y="242"/>
                      </a:lnTo>
                      <a:lnTo>
                        <a:pt x="706" y="236"/>
                      </a:lnTo>
                      <a:lnTo>
                        <a:pt x="718" y="232"/>
                      </a:lnTo>
                      <a:lnTo>
                        <a:pt x="731" y="225"/>
                      </a:lnTo>
                      <a:lnTo>
                        <a:pt x="741" y="221"/>
                      </a:lnTo>
                      <a:lnTo>
                        <a:pt x="752" y="215"/>
                      </a:lnTo>
                      <a:lnTo>
                        <a:pt x="762" y="209"/>
                      </a:lnTo>
                      <a:lnTo>
                        <a:pt x="771" y="202"/>
                      </a:lnTo>
                      <a:lnTo>
                        <a:pt x="779" y="196"/>
                      </a:lnTo>
                      <a:lnTo>
                        <a:pt x="785" y="190"/>
                      </a:lnTo>
                      <a:lnTo>
                        <a:pt x="791" y="184"/>
                      </a:lnTo>
                      <a:lnTo>
                        <a:pt x="798" y="177"/>
                      </a:lnTo>
                      <a:lnTo>
                        <a:pt x="802" y="169"/>
                      </a:lnTo>
                      <a:lnTo>
                        <a:pt x="806" y="163"/>
                      </a:lnTo>
                      <a:lnTo>
                        <a:pt x="808" y="156"/>
                      </a:lnTo>
                      <a:lnTo>
                        <a:pt x="810" y="148"/>
                      </a:lnTo>
                      <a:lnTo>
                        <a:pt x="810" y="142"/>
                      </a:lnTo>
                      <a:close/>
                    </a:path>
                  </a:pathLst>
                </a:custGeom>
                <a:solidFill>
                  <a:srgbClr val="BFBFBF"/>
                </a:solidFill>
                <a:ln w="254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62" name="Freeform 88"/>
                <p:cNvSpPr>
                  <a:spLocks/>
                </p:cNvSpPr>
                <p:nvPr/>
              </p:nvSpPr>
              <p:spPr bwMode="auto">
                <a:xfrm>
                  <a:off x="1732" y="4282"/>
                  <a:ext cx="810" cy="282"/>
                </a:xfrm>
                <a:custGeom>
                  <a:avLst/>
                  <a:gdLst>
                    <a:gd name="T0" fmla="*/ 808 w 810"/>
                    <a:gd name="T1" fmla="*/ 127 h 282"/>
                    <a:gd name="T2" fmla="*/ 798 w 810"/>
                    <a:gd name="T3" fmla="*/ 106 h 282"/>
                    <a:gd name="T4" fmla="*/ 779 w 810"/>
                    <a:gd name="T5" fmla="*/ 85 h 282"/>
                    <a:gd name="T6" fmla="*/ 752 w 810"/>
                    <a:gd name="T7" fmla="*/ 69 h 282"/>
                    <a:gd name="T8" fmla="*/ 718 w 810"/>
                    <a:gd name="T9" fmla="*/ 52 h 282"/>
                    <a:gd name="T10" fmla="*/ 679 w 810"/>
                    <a:gd name="T11" fmla="*/ 37 h 282"/>
                    <a:gd name="T12" fmla="*/ 633 w 810"/>
                    <a:gd name="T13" fmla="*/ 25 h 282"/>
                    <a:gd name="T14" fmla="*/ 581 w 810"/>
                    <a:gd name="T15" fmla="*/ 14 h 282"/>
                    <a:gd name="T16" fmla="*/ 526 w 810"/>
                    <a:gd name="T17" fmla="*/ 6 h 282"/>
                    <a:gd name="T18" fmla="*/ 468 w 810"/>
                    <a:gd name="T19" fmla="*/ 2 h 282"/>
                    <a:gd name="T20" fmla="*/ 405 w 810"/>
                    <a:gd name="T21" fmla="*/ 0 h 282"/>
                    <a:gd name="T22" fmla="*/ 343 w 810"/>
                    <a:gd name="T23" fmla="*/ 2 h 282"/>
                    <a:gd name="T24" fmla="*/ 284 w 810"/>
                    <a:gd name="T25" fmla="*/ 6 h 282"/>
                    <a:gd name="T26" fmla="*/ 230 w 810"/>
                    <a:gd name="T27" fmla="*/ 14 h 282"/>
                    <a:gd name="T28" fmla="*/ 180 w 810"/>
                    <a:gd name="T29" fmla="*/ 25 h 282"/>
                    <a:gd name="T30" fmla="*/ 134 w 810"/>
                    <a:gd name="T31" fmla="*/ 37 h 282"/>
                    <a:gd name="T32" fmla="*/ 92 w 810"/>
                    <a:gd name="T33" fmla="*/ 52 h 282"/>
                    <a:gd name="T34" fmla="*/ 59 w 810"/>
                    <a:gd name="T35" fmla="*/ 69 h 282"/>
                    <a:gd name="T36" fmla="*/ 32 w 810"/>
                    <a:gd name="T37" fmla="*/ 85 h 282"/>
                    <a:gd name="T38" fmla="*/ 13 w 810"/>
                    <a:gd name="T39" fmla="*/ 106 h 282"/>
                    <a:gd name="T40" fmla="*/ 2 w 810"/>
                    <a:gd name="T41" fmla="*/ 127 h 282"/>
                    <a:gd name="T42" fmla="*/ 0 w 810"/>
                    <a:gd name="T43" fmla="*/ 148 h 282"/>
                    <a:gd name="T44" fmla="*/ 9 w 810"/>
                    <a:gd name="T45" fmla="*/ 169 h 282"/>
                    <a:gd name="T46" fmla="*/ 25 w 810"/>
                    <a:gd name="T47" fmla="*/ 190 h 282"/>
                    <a:gd name="T48" fmla="*/ 48 w 810"/>
                    <a:gd name="T49" fmla="*/ 209 h 282"/>
                    <a:gd name="T50" fmla="*/ 82 w 810"/>
                    <a:gd name="T51" fmla="*/ 225 h 282"/>
                    <a:gd name="T52" fmla="*/ 119 w 810"/>
                    <a:gd name="T53" fmla="*/ 242 h 282"/>
                    <a:gd name="T54" fmla="*/ 163 w 810"/>
                    <a:gd name="T55" fmla="*/ 254 h 282"/>
                    <a:gd name="T56" fmla="*/ 213 w 810"/>
                    <a:gd name="T57" fmla="*/ 265 h 282"/>
                    <a:gd name="T58" fmla="*/ 265 w 810"/>
                    <a:gd name="T59" fmla="*/ 273 h 282"/>
                    <a:gd name="T60" fmla="*/ 324 w 810"/>
                    <a:gd name="T61" fmla="*/ 280 h 282"/>
                    <a:gd name="T62" fmla="*/ 384 w 810"/>
                    <a:gd name="T63" fmla="*/ 282 h 282"/>
                    <a:gd name="T64" fmla="*/ 447 w 810"/>
                    <a:gd name="T65" fmla="*/ 282 h 282"/>
                    <a:gd name="T66" fmla="*/ 508 w 810"/>
                    <a:gd name="T67" fmla="*/ 277 h 282"/>
                    <a:gd name="T68" fmla="*/ 564 w 810"/>
                    <a:gd name="T69" fmla="*/ 271 h 282"/>
                    <a:gd name="T70" fmla="*/ 616 w 810"/>
                    <a:gd name="T71" fmla="*/ 263 h 282"/>
                    <a:gd name="T72" fmla="*/ 662 w 810"/>
                    <a:gd name="T73" fmla="*/ 250 h 282"/>
                    <a:gd name="T74" fmla="*/ 706 w 810"/>
                    <a:gd name="T75" fmla="*/ 236 h 282"/>
                    <a:gd name="T76" fmla="*/ 741 w 810"/>
                    <a:gd name="T77" fmla="*/ 221 h 282"/>
                    <a:gd name="T78" fmla="*/ 771 w 810"/>
                    <a:gd name="T79" fmla="*/ 202 h 282"/>
                    <a:gd name="T80" fmla="*/ 791 w 810"/>
                    <a:gd name="T81" fmla="*/ 184 h 282"/>
                    <a:gd name="T82" fmla="*/ 806 w 810"/>
                    <a:gd name="T83" fmla="*/ 163 h 282"/>
                    <a:gd name="T84" fmla="*/ 810 w 810"/>
                    <a:gd name="T85" fmla="*/ 142 h 2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810" h="282">
                      <a:moveTo>
                        <a:pt x="810" y="142"/>
                      </a:moveTo>
                      <a:lnTo>
                        <a:pt x="810" y="133"/>
                      </a:lnTo>
                      <a:lnTo>
                        <a:pt x="808" y="127"/>
                      </a:lnTo>
                      <a:lnTo>
                        <a:pt x="806" y="119"/>
                      </a:lnTo>
                      <a:lnTo>
                        <a:pt x="802" y="113"/>
                      </a:lnTo>
                      <a:lnTo>
                        <a:pt x="798" y="106"/>
                      </a:lnTo>
                      <a:lnTo>
                        <a:pt x="791" y="100"/>
                      </a:lnTo>
                      <a:lnTo>
                        <a:pt x="785" y="92"/>
                      </a:lnTo>
                      <a:lnTo>
                        <a:pt x="779" y="85"/>
                      </a:lnTo>
                      <a:lnTo>
                        <a:pt x="771" y="79"/>
                      </a:lnTo>
                      <a:lnTo>
                        <a:pt x="762" y="73"/>
                      </a:lnTo>
                      <a:lnTo>
                        <a:pt x="752" y="69"/>
                      </a:lnTo>
                      <a:lnTo>
                        <a:pt x="741" y="62"/>
                      </a:lnTo>
                      <a:lnTo>
                        <a:pt x="731" y="56"/>
                      </a:lnTo>
                      <a:lnTo>
                        <a:pt x="718" y="52"/>
                      </a:lnTo>
                      <a:lnTo>
                        <a:pt x="706" y="46"/>
                      </a:lnTo>
                      <a:lnTo>
                        <a:pt x="691" y="42"/>
                      </a:lnTo>
                      <a:lnTo>
                        <a:pt x="679" y="37"/>
                      </a:lnTo>
                      <a:lnTo>
                        <a:pt x="662" y="31"/>
                      </a:lnTo>
                      <a:lnTo>
                        <a:pt x="647" y="27"/>
                      </a:lnTo>
                      <a:lnTo>
                        <a:pt x="633" y="25"/>
                      </a:lnTo>
                      <a:lnTo>
                        <a:pt x="616" y="21"/>
                      </a:lnTo>
                      <a:lnTo>
                        <a:pt x="599" y="17"/>
                      </a:lnTo>
                      <a:lnTo>
                        <a:pt x="581" y="14"/>
                      </a:lnTo>
                      <a:lnTo>
                        <a:pt x="564" y="10"/>
                      </a:lnTo>
                      <a:lnTo>
                        <a:pt x="545" y="8"/>
                      </a:lnTo>
                      <a:lnTo>
                        <a:pt x="526" y="6"/>
                      </a:lnTo>
                      <a:lnTo>
                        <a:pt x="508" y="4"/>
                      </a:lnTo>
                      <a:lnTo>
                        <a:pt x="487" y="2"/>
                      </a:lnTo>
                      <a:lnTo>
                        <a:pt x="468" y="2"/>
                      </a:lnTo>
                      <a:lnTo>
                        <a:pt x="447" y="0"/>
                      </a:lnTo>
                      <a:lnTo>
                        <a:pt x="426" y="0"/>
                      </a:lnTo>
                      <a:lnTo>
                        <a:pt x="405" y="0"/>
                      </a:lnTo>
                      <a:lnTo>
                        <a:pt x="384" y="0"/>
                      </a:lnTo>
                      <a:lnTo>
                        <a:pt x="364" y="0"/>
                      </a:lnTo>
                      <a:lnTo>
                        <a:pt x="343" y="2"/>
                      </a:lnTo>
                      <a:lnTo>
                        <a:pt x="324" y="2"/>
                      </a:lnTo>
                      <a:lnTo>
                        <a:pt x="305" y="4"/>
                      </a:lnTo>
                      <a:lnTo>
                        <a:pt x="284" y="6"/>
                      </a:lnTo>
                      <a:lnTo>
                        <a:pt x="265" y="8"/>
                      </a:lnTo>
                      <a:lnTo>
                        <a:pt x="249" y="10"/>
                      </a:lnTo>
                      <a:lnTo>
                        <a:pt x="230" y="14"/>
                      </a:lnTo>
                      <a:lnTo>
                        <a:pt x="213" y="17"/>
                      </a:lnTo>
                      <a:lnTo>
                        <a:pt x="194" y="21"/>
                      </a:lnTo>
                      <a:lnTo>
                        <a:pt x="180" y="25"/>
                      </a:lnTo>
                      <a:lnTo>
                        <a:pt x="163" y="27"/>
                      </a:lnTo>
                      <a:lnTo>
                        <a:pt x="149" y="31"/>
                      </a:lnTo>
                      <a:lnTo>
                        <a:pt x="134" y="37"/>
                      </a:lnTo>
                      <a:lnTo>
                        <a:pt x="119" y="42"/>
                      </a:lnTo>
                      <a:lnTo>
                        <a:pt x="105" y="46"/>
                      </a:lnTo>
                      <a:lnTo>
                        <a:pt x="92" y="52"/>
                      </a:lnTo>
                      <a:lnTo>
                        <a:pt x="82" y="56"/>
                      </a:lnTo>
                      <a:lnTo>
                        <a:pt x="69" y="62"/>
                      </a:lnTo>
                      <a:lnTo>
                        <a:pt x="59" y="69"/>
                      </a:lnTo>
                      <a:lnTo>
                        <a:pt x="48" y="73"/>
                      </a:lnTo>
                      <a:lnTo>
                        <a:pt x="40" y="79"/>
                      </a:lnTo>
                      <a:lnTo>
                        <a:pt x="32" y="85"/>
                      </a:lnTo>
                      <a:lnTo>
                        <a:pt x="25" y="92"/>
                      </a:lnTo>
                      <a:lnTo>
                        <a:pt x="19" y="100"/>
                      </a:lnTo>
                      <a:lnTo>
                        <a:pt x="13" y="106"/>
                      </a:lnTo>
                      <a:lnTo>
                        <a:pt x="9" y="113"/>
                      </a:lnTo>
                      <a:lnTo>
                        <a:pt x="5" y="119"/>
                      </a:lnTo>
                      <a:lnTo>
                        <a:pt x="2" y="127"/>
                      </a:lnTo>
                      <a:lnTo>
                        <a:pt x="0" y="133"/>
                      </a:lnTo>
                      <a:lnTo>
                        <a:pt x="0" y="142"/>
                      </a:lnTo>
                      <a:lnTo>
                        <a:pt x="0" y="148"/>
                      </a:lnTo>
                      <a:lnTo>
                        <a:pt x="2" y="156"/>
                      </a:lnTo>
                      <a:lnTo>
                        <a:pt x="5" y="163"/>
                      </a:lnTo>
                      <a:lnTo>
                        <a:pt x="9" y="169"/>
                      </a:lnTo>
                      <a:lnTo>
                        <a:pt x="13" y="177"/>
                      </a:lnTo>
                      <a:lnTo>
                        <a:pt x="19" y="184"/>
                      </a:lnTo>
                      <a:lnTo>
                        <a:pt x="25" y="190"/>
                      </a:lnTo>
                      <a:lnTo>
                        <a:pt x="32" y="196"/>
                      </a:lnTo>
                      <a:lnTo>
                        <a:pt x="40" y="202"/>
                      </a:lnTo>
                      <a:lnTo>
                        <a:pt x="48" y="209"/>
                      </a:lnTo>
                      <a:lnTo>
                        <a:pt x="59" y="215"/>
                      </a:lnTo>
                      <a:lnTo>
                        <a:pt x="69" y="221"/>
                      </a:lnTo>
                      <a:lnTo>
                        <a:pt x="82" y="225"/>
                      </a:lnTo>
                      <a:lnTo>
                        <a:pt x="92" y="232"/>
                      </a:lnTo>
                      <a:lnTo>
                        <a:pt x="105" y="236"/>
                      </a:lnTo>
                      <a:lnTo>
                        <a:pt x="119" y="242"/>
                      </a:lnTo>
                      <a:lnTo>
                        <a:pt x="134" y="246"/>
                      </a:lnTo>
                      <a:lnTo>
                        <a:pt x="149" y="250"/>
                      </a:lnTo>
                      <a:lnTo>
                        <a:pt x="163" y="254"/>
                      </a:lnTo>
                      <a:lnTo>
                        <a:pt x="180" y="259"/>
                      </a:lnTo>
                      <a:lnTo>
                        <a:pt x="194" y="263"/>
                      </a:lnTo>
                      <a:lnTo>
                        <a:pt x="213" y="265"/>
                      </a:lnTo>
                      <a:lnTo>
                        <a:pt x="230" y="269"/>
                      </a:lnTo>
                      <a:lnTo>
                        <a:pt x="249" y="271"/>
                      </a:lnTo>
                      <a:lnTo>
                        <a:pt x="265" y="273"/>
                      </a:lnTo>
                      <a:lnTo>
                        <a:pt x="284" y="275"/>
                      </a:lnTo>
                      <a:lnTo>
                        <a:pt x="305" y="277"/>
                      </a:lnTo>
                      <a:lnTo>
                        <a:pt x="324" y="280"/>
                      </a:lnTo>
                      <a:lnTo>
                        <a:pt x="343" y="282"/>
                      </a:lnTo>
                      <a:lnTo>
                        <a:pt x="364" y="282"/>
                      </a:lnTo>
                      <a:lnTo>
                        <a:pt x="384" y="282"/>
                      </a:lnTo>
                      <a:lnTo>
                        <a:pt x="405" y="282"/>
                      </a:lnTo>
                      <a:lnTo>
                        <a:pt x="426" y="282"/>
                      </a:lnTo>
                      <a:lnTo>
                        <a:pt x="447" y="282"/>
                      </a:lnTo>
                      <a:lnTo>
                        <a:pt x="468" y="282"/>
                      </a:lnTo>
                      <a:lnTo>
                        <a:pt x="487" y="280"/>
                      </a:lnTo>
                      <a:lnTo>
                        <a:pt x="508" y="277"/>
                      </a:lnTo>
                      <a:lnTo>
                        <a:pt x="526" y="275"/>
                      </a:lnTo>
                      <a:lnTo>
                        <a:pt x="545" y="273"/>
                      </a:lnTo>
                      <a:lnTo>
                        <a:pt x="564" y="271"/>
                      </a:lnTo>
                      <a:lnTo>
                        <a:pt x="581" y="269"/>
                      </a:lnTo>
                      <a:lnTo>
                        <a:pt x="599" y="265"/>
                      </a:lnTo>
                      <a:lnTo>
                        <a:pt x="616" y="263"/>
                      </a:lnTo>
                      <a:lnTo>
                        <a:pt x="633" y="259"/>
                      </a:lnTo>
                      <a:lnTo>
                        <a:pt x="647" y="254"/>
                      </a:lnTo>
                      <a:lnTo>
                        <a:pt x="662" y="250"/>
                      </a:lnTo>
                      <a:lnTo>
                        <a:pt x="679" y="246"/>
                      </a:lnTo>
                      <a:lnTo>
                        <a:pt x="691" y="242"/>
                      </a:lnTo>
                      <a:lnTo>
                        <a:pt x="706" y="236"/>
                      </a:lnTo>
                      <a:lnTo>
                        <a:pt x="718" y="232"/>
                      </a:lnTo>
                      <a:lnTo>
                        <a:pt x="731" y="225"/>
                      </a:lnTo>
                      <a:lnTo>
                        <a:pt x="741" y="221"/>
                      </a:lnTo>
                      <a:lnTo>
                        <a:pt x="752" y="215"/>
                      </a:lnTo>
                      <a:lnTo>
                        <a:pt x="762" y="209"/>
                      </a:lnTo>
                      <a:lnTo>
                        <a:pt x="771" y="202"/>
                      </a:lnTo>
                      <a:lnTo>
                        <a:pt x="779" y="196"/>
                      </a:lnTo>
                      <a:lnTo>
                        <a:pt x="785" y="190"/>
                      </a:lnTo>
                      <a:lnTo>
                        <a:pt x="791" y="184"/>
                      </a:lnTo>
                      <a:lnTo>
                        <a:pt x="798" y="177"/>
                      </a:lnTo>
                      <a:lnTo>
                        <a:pt x="802" y="169"/>
                      </a:lnTo>
                      <a:lnTo>
                        <a:pt x="806" y="163"/>
                      </a:lnTo>
                      <a:lnTo>
                        <a:pt x="808" y="156"/>
                      </a:lnTo>
                      <a:lnTo>
                        <a:pt x="810" y="148"/>
                      </a:lnTo>
                      <a:lnTo>
                        <a:pt x="810" y="142"/>
                      </a:lnTo>
                    </a:path>
                  </a:pathLst>
                </a:custGeom>
                <a:noFill/>
                <a:ln w="254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63" name="Freeform 89"/>
                <p:cNvSpPr>
                  <a:spLocks/>
                </p:cNvSpPr>
                <p:nvPr/>
              </p:nvSpPr>
              <p:spPr bwMode="auto">
                <a:xfrm>
                  <a:off x="1732" y="4424"/>
                  <a:ext cx="810" cy="338"/>
                </a:xfrm>
                <a:custGeom>
                  <a:avLst/>
                  <a:gdLst>
                    <a:gd name="T0" fmla="*/ 806 w 810"/>
                    <a:gd name="T1" fmla="*/ 21 h 338"/>
                    <a:gd name="T2" fmla="*/ 785 w 810"/>
                    <a:gd name="T3" fmla="*/ 48 h 338"/>
                    <a:gd name="T4" fmla="*/ 752 w 810"/>
                    <a:gd name="T5" fmla="*/ 73 h 338"/>
                    <a:gd name="T6" fmla="*/ 706 w 810"/>
                    <a:gd name="T7" fmla="*/ 94 h 338"/>
                    <a:gd name="T8" fmla="*/ 647 w 810"/>
                    <a:gd name="T9" fmla="*/ 112 h 338"/>
                    <a:gd name="T10" fmla="*/ 581 w 810"/>
                    <a:gd name="T11" fmla="*/ 127 h 338"/>
                    <a:gd name="T12" fmla="*/ 508 w 810"/>
                    <a:gd name="T13" fmla="*/ 135 h 338"/>
                    <a:gd name="T14" fmla="*/ 426 w 810"/>
                    <a:gd name="T15" fmla="*/ 140 h 338"/>
                    <a:gd name="T16" fmla="*/ 345 w 810"/>
                    <a:gd name="T17" fmla="*/ 140 h 338"/>
                    <a:gd name="T18" fmla="*/ 265 w 810"/>
                    <a:gd name="T19" fmla="*/ 131 h 338"/>
                    <a:gd name="T20" fmla="*/ 194 w 810"/>
                    <a:gd name="T21" fmla="*/ 121 h 338"/>
                    <a:gd name="T22" fmla="*/ 134 w 810"/>
                    <a:gd name="T23" fmla="*/ 104 h 338"/>
                    <a:gd name="T24" fmla="*/ 82 w 810"/>
                    <a:gd name="T25" fmla="*/ 83 h 338"/>
                    <a:gd name="T26" fmla="*/ 40 w 810"/>
                    <a:gd name="T27" fmla="*/ 60 h 338"/>
                    <a:gd name="T28" fmla="*/ 13 w 810"/>
                    <a:gd name="T29" fmla="*/ 35 h 338"/>
                    <a:gd name="T30" fmla="*/ 0 w 810"/>
                    <a:gd name="T31" fmla="*/ 6 h 338"/>
                    <a:gd name="T32" fmla="*/ 0 w 810"/>
                    <a:gd name="T33" fmla="*/ 4 h 338"/>
                    <a:gd name="T34" fmla="*/ 0 w 810"/>
                    <a:gd name="T35" fmla="*/ 23 h 338"/>
                    <a:gd name="T36" fmla="*/ 0 w 810"/>
                    <a:gd name="T37" fmla="*/ 54 h 338"/>
                    <a:gd name="T38" fmla="*/ 0 w 810"/>
                    <a:gd name="T39" fmla="*/ 90 h 338"/>
                    <a:gd name="T40" fmla="*/ 0 w 810"/>
                    <a:gd name="T41" fmla="*/ 125 h 338"/>
                    <a:gd name="T42" fmla="*/ 0 w 810"/>
                    <a:gd name="T43" fmla="*/ 158 h 338"/>
                    <a:gd name="T44" fmla="*/ 0 w 810"/>
                    <a:gd name="T45" fmla="*/ 183 h 338"/>
                    <a:gd name="T46" fmla="*/ 0 w 810"/>
                    <a:gd name="T47" fmla="*/ 196 h 338"/>
                    <a:gd name="T48" fmla="*/ 5 w 810"/>
                    <a:gd name="T49" fmla="*/ 219 h 338"/>
                    <a:gd name="T50" fmla="*/ 25 w 810"/>
                    <a:gd name="T51" fmla="*/ 246 h 338"/>
                    <a:gd name="T52" fmla="*/ 59 w 810"/>
                    <a:gd name="T53" fmla="*/ 271 h 338"/>
                    <a:gd name="T54" fmla="*/ 105 w 810"/>
                    <a:gd name="T55" fmla="*/ 292 h 338"/>
                    <a:gd name="T56" fmla="*/ 163 w 810"/>
                    <a:gd name="T57" fmla="*/ 311 h 338"/>
                    <a:gd name="T58" fmla="*/ 230 w 810"/>
                    <a:gd name="T59" fmla="*/ 323 h 338"/>
                    <a:gd name="T60" fmla="*/ 305 w 810"/>
                    <a:gd name="T61" fmla="*/ 334 h 338"/>
                    <a:gd name="T62" fmla="*/ 384 w 810"/>
                    <a:gd name="T63" fmla="*/ 338 h 338"/>
                    <a:gd name="T64" fmla="*/ 468 w 810"/>
                    <a:gd name="T65" fmla="*/ 336 h 338"/>
                    <a:gd name="T66" fmla="*/ 545 w 810"/>
                    <a:gd name="T67" fmla="*/ 330 h 338"/>
                    <a:gd name="T68" fmla="*/ 616 w 810"/>
                    <a:gd name="T69" fmla="*/ 317 h 338"/>
                    <a:gd name="T70" fmla="*/ 677 w 810"/>
                    <a:gd name="T71" fmla="*/ 300 h 338"/>
                    <a:gd name="T72" fmla="*/ 731 w 810"/>
                    <a:gd name="T73" fmla="*/ 282 h 338"/>
                    <a:gd name="T74" fmla="*/ 771 w 810"/>
                    <a:gd name="T75" fmla="*/ 259 h 338"/>
                    <a:gd name="T76" fmla="*/ 798 w 810"/>
                    <a:gd name="T77" fmla="*/ 231 h 338"/>
                    <a:gd name="T78" fmla="*/ 810 w 810"/>
                    <a:gd name="T79" fmla="*/ 204 h 338"/>
                    <a:gd name="T80" fmla="*/ 810 w 810"/>
                    <a:gd name="T81" fmla="*/ 192 h 338"/>
                    <a:gd name="T82" fmla="*/ 810 w 810"/>
                    <a:gd name="T83" fmla="*/ 173 h 338"/>
                    <a:gd name="T84" fmla="*/ 810 w 810"/>
                    <a:gd name="T85" fmla="*/ 144 h 338"/>
                    <a:gd name="T86" fmla="*/ 810 w 810"/>
                    <a:gd name="T87" fmla="*/ 108 h 338"/>
                    <a:gd name="T88" fmla="*/ 810 w 810"/>
                    <a:gd name="T89" fmla="*/ 71 h 338"/>
                    <a:gd name="T90" fmla="*/ 810 w 810"/>
                    <a:gd name="T91" fmla="*/ 37 h 338"/>
                    <a:gd name="T92" fmla="*/ 810 w 810"/>
                    <a:gd name="T93" fmla="*/ 12 h 338"/>
                    <a:gd name="T94" fmla="*/ 810 w 810"/>
                    <a:gd name="T95" fmla="*/ 0 h 3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10" h="338">
                      <a:moveTo>
                        <a:pt x="810" y="0"/>
                      </a:moveTo>
                      <a:lnTo>
                        <a:pt x="810" y="6"/>
                      </a:lnTo>
                      <a:lnTo>
                        <a:pt x="808" y="14"/>
                      </a:lnTo>
                      <a:lnTo>
                        <a:pt x="806" y="21"/>
                      </a:lnTo>
                      <a:lnTo>
                        <a:pt x="802" y="27"/>
                      </a:lnTo>
                      <a:lnTo>
                        <a:pt x="798" y="35"/>
                      </a:lnTo>
                      <a:lnTo>
                        <a:pt x="791" y="42"/>
                      </a:lnTo>
                      <a:lnTo>
                        <a:pt x="785" y="48"/>
                      </a:lnTo>
                      <a:lnTo>
                        <a:pt x="779" y="54"/>
                      </a:lnTo>
                      <a:lnTo>
                        <a:pt x="771" y="60"/>
                      </a:lnTo>
                      <a:lnTo>
                        <a:pt x="762" y="67"/>
                      </a:lnTo>
                      <a:lnTo>
                        <a:pt x="752" y="73"/>
                      </a:lnTo>
                      <a:lnTo>
                        <a:pt x="741" y="77"/>
                      </a:lnTo>
                      <a:lnTo>
                        <a:pt x="731" y="83"/>
                      </a:lnTo>
                      <a:lnTo>
                        <a:pt x="718" y="90"/>
                      </a:lnTo>
                      <a:lnTo>
                        <a:pt x="706" y="94"/>
                      </a:lnTo>
                      <a:lnTo>
                        <a:pt x="691" y="98"/>
                      </a:lnTo>
                      <a:lnTo>
                        <a:pt x="677" y="104"/>
                      </a:lnTo>
                      <a:lnTo>
                        <a:pt x="662" y="108"/>
                      </a:lnTo>
                      <a:lnTo>
                        <a:pt x="647" y="112"/>
                      </a:lnTo>
                      <a:lnTo>
                        <a:pt x="633" y="117"/>
                      </a:lnTo>
                      <a:lnTo>
                        <a:pt x="616" y="121"/>
                      </a:lnTo>
                      <a:lnTo>
                        <a:pt x="599" y="123"/>
                      </a:lnTo>
                      <a:lnTo>
                        <a:pt x="581" y="127"/>
                      </a:lnTo>
                      <a:lnTo>
                        <a:pt x="564" y="129"/>
                      </a:lnTo>
                      <a:lnTo>
                        <a:pt x="545" y="131"/>
                      </a:lnTo>
                      <a:lnTo>
                        <a:pt x="526" y="133"/>
                      </a:lnTo>
                      <a:lnTo>
                        <a:pt x="508" y="135"/>
                      </a:lnTo>
                      <a:lnTo>
                        <a:pt x="487" y="138"/>
                      </a:lnTo>
                      <a:lnTo>
                        <a:pt x="468" y="140"/>
                      </a:lnTo>
                      <a:lnTo>
                        <a:pt x="447" y="140"/>
                      </a:lnTo>
                      <a:lnTo>
                        <a:pt x="426" y="140"/>
                      </a:lnTo>
                      <a:lnTo>
                        <a:pt x="405" y="140"/>
                      </a:lnTo>
                      <a:lnTo>
                        <a:pt x="384" y="140"/>
                      </a:lnTo>
                      <a:lnTo>
                        <a:pt x="364" y="140"/>
                      </a:lnTo>
                      <a:lnTo>
                        <a:pt x="345" y="140"/>
                      </a:lnTo>
                      <a:lnTo>
                        <a:pt x="324" y="138"/>
                      </a:lnTo>
                      <a:lnTo>
                        <a:pt x="305" y="135"/>
                      </a:lnTo>
                      <a:lnTo>
                        <a:pt x="284" y="133"/>
                      </a:lnTo>
                      <a:lnTo>
                        <a:pt x="265" y="131"/>
                      </a:lnTo>
                      <a:lnTo>
                        <a:pt x="249" y="129"/>
                      </a:lnTo>
                      <a:lnTo>
                        <a:pt x="230" y="127"/>
                      </a:lnTo>
                      <a:lnTo>
                        <a:pt x="213" y="123"/>
                      </a:lnTo>
                      <a:lnTo>
                        <a:pt x="194" y="121"/>
                      </a:lnTo>
                      <a:lnTo>
                        <a:pt x="180" y="117"/>
                      </a:lnTo>
                      <a:lnTo>
                        <a:pt x="163" y="112"/>
                      </a:lnTo>
                      <a:lnTo>
                        <a:pt x="149" y="108"/>
                      </a:lnTo>
                      <a:lnTo>
                        <a:pt x="134" y="104"/>
                      </a:lnTo>
                      <a:lnTo>
                        <a:pt x="119" y="98"/>
                      </a:lnTo>
                      <a:lnTo>
                        <a:pt x="105" y="94"/>
                      </a:lnTo>
                      <a:lnTo>
                        <a:pt x="92" y="90"/>
                      </a:lnTo>
                      <a:lnTo>
                        <a:pt x="82" y="83"/>
                      </a:lnTo>
                      <a:lnTo>
                        <a:pt x="69" y="77"/>
                      </a:lnTo>
                      <a:lnTo>
                        <a:pt x="59" y="73"/>
                      </a:lnTo>
                      <a:lnTo>
                        <a:pt x="48" y="67"/>
                      </a:lnTo>
                      <a:lnTo>
                        <a:pt x="40" y="60"/>
                      </a:lnTo>
                      <a:lnTo>
                        <a:pt x="32" y="54"/>
                      </a:lnTo>
                      <a:lnTo>
                        <a:pt x="25" y="48"/>
                      </a:lnTo>
                      <a:lnTo>
                        <a:pt x="19" y="42"/>
                      </a:lnTo>
                      <a:lnTo>
                        <a:pt x="13" y="35"/>
                      </a:lnTo>
                      <a:lnTo>
                        <a:pt x="9" y="27"/>
                      </a:lnTo>
                      <a:lnTo>
                        <a:pt x="5" y="21"/>
                      </a:lnTo>
                      <a:lnTo>
                        <a:pt x="2" y="14"/>
                      </a:lnTo>
                      <a:lnTo>
                        <a:pt x="0" y="6"/>
                      </a:lnTo>
                      <a:lnTo>
                        <a:pt x="0" y="0"/>
                      </a:lnTo>
                      <a:lnTo>
                        <a:pt x="0" y="2"/>
                      </a:lnTo>
                      <a:lnTo>
                        <a:pt x="0" y="4"/>
                      </a:lnTo>
                      <a:lnTo>
                        <a:pt x="0" y="8"/>
                      </a:lnTo>
                      <a:lnTo>
                        <a:pt x="0" y="12"/>
                      </a:lnTo>
                      <a:lnTo>
                        <a:pt x="0" y="16"/>
                      </a:lnTo>
                      <a:lnTo>
                        <a:pt x="0" y="23"/>
                      </a:lnTo>
                      <a:lnTo>
                        <a:pt x="0" y="31"/>
                      </a:lnTo>
                      <a:lnTo>
                        <a:pt x="0" y="37"/>
                      </a:lnTo>
                      <a:lnTo>
                        <a:pt x="0" y="46"/>
                      </a:lnTo>
                      <a:lnTo>
                        <a:pt x="0" y="54"/>
                      </a:lnTo>
                      <a:lnTo>
                        <a:pt x="0" y="62"/>
                      </a:lnTo>
                      <a:lnTo>
                        <a:pt x="0" y="71"/>
                      </a:lnTo>
                      <a:lnTo>
                        <a:pt x="0" y="79"/>
                      </a:lnTo>
                      <a:lnTo>
                        <a:pt x="0" y="90"/>
                      </a:lnTo>
                      <a:lnTo>
                        <a:pt x="0" y="98"/>
                      </a:lnTo>
                      <a:lnTo>
                        <a:pt x="0" y="108"/>
                      </a:lnTo>
                      <a:lnTo>
                        <a:pt x="0" y="117"/>
                      </a:lnTo>
                      <a:lnTo>
                        <a:pt x="0" y="125"/>
                      </a:lnTo>
                      <a:lnTo>
                        <a:pt x="0" y="133"/>
                      </a:lnTo>
                      <a:lnTo>
                        <a:pt x="0" y="144"/>
                      </a:lnTo>
                      <a:lnTo>
                        <a:pt x="0" y="150"/>
                      </a:lnTo>
                      <a:lnTo>
                        <a:pt x="0" y="158"/>
                      </a:lnTo>
                      <a:lnTo>
                        <a:pt x="0" y="167"/>
                      </a:lnTo>
                      <a:lnTo>
                        <a:pt x="0" y="173"/>
                      </a:lnTo>
                      <a:lnTo>
                        <a:pt x="0" y="179"/>
                      </a:lnTo>
                      <a:lnTo>
                        <a:pt x="0" y="183"/>
                      </a:lnTo>
                      <a:lnTo>
                        <a:pt x="0" y="188"/>
                      </a:lnTo>
                      <a:lnTo>
                        <a:pt x="0" y="192"/>
                      </a:lnTo>
                      <a:lnTo>
                        <a:pt x="0" y="194"/>
                      </a:lnTo>
                      <a:lnTo>
                        <a:pt x="0" y="196"/>
                      </a:lnTo>
                      <a:lnTo>
                        <a:pt x="0" y="204"/>
                      </a:lnTo>
                      <a:lnTo>
                        <a:pt x="2" y="211"/>
                      </a:lnTo>
                      <a:lnTo>
                        <a:pt x="5" y="219"/>
                      </a:lnTo>
                      <a:lnTo>
                        <a:pt x="9" y="225"/>
                      </a:lnTo>
                      <a:lnTo>
                        <a:pt x="13" y="231"/>
                      </a:lnTo>
                      <a:lnTo>
                        <a:pt x="19" y="240"/>
                      </a:lnTo>
                      <a:lnTo>
                        <a:pt x="25" y="246"/>
                      </a:lnTo>
                      <a:lnTo>
                        <a:pt x="32" y="252"/>
                      </a:lnTo>
                      <a:lnTo>
                        <a:pt x="40" y="259"/>
                      </a:lnTo>
                      <a:lnTo>
                        <a:pt x="48" y="265"/>
                      </a:lnTo>
                      <a:lnTo>
                        <a:pt x="59" y="271"/>
                      </a:lnTo>
                      <a:lnTo>
                        <a:pt x="69" y="275"/>
                      </a:lnTo>
                      <a:lnTo>
                        <a:pt x="82" y="282"/>
                      </a:lnTo>
                      <a:lnTo>
                        <a:pt x="92" y="286"/>
                      </a:lnTo>
                      <a:lnTo>
                        <a:pt x="105" y="292"/>
                      </a:lnTo>
                      <a:lnTo>
                        <a:pt x="119" y="296"/>
                      </a:lnTo>
                      <a:lnTo>
                        <a:pt x="134" y="300"/>
                      </a:lnTo>
                      <a:lnTo>
                        <a:pt x="149" y="307"/>
                      </a:lnTo>
                      <a:lnTo>
                        <a:pt x="163" y="311"/>
                      </a:lnTo>
                      <a:lnTo>
                        <a:pt x="180" y="315"/>
                      </a:lnTo>
                      <a:lnTo>
                        <a:pt x="194" y="317"/>
                      </a:lnTo>
                      <a:lnTo>
                        <a:pt x="213" y="321"/>
                      </a:lnTo>
                      <a:lnTo>
                        <a:pt x="230" y="323"/>
                      </a:lnTo>
                      <a:lnTo>
                        <a:pt x="249" y="327"/>
                      </a:lnTo>
                      <a:lnTo>
                        <a:pt x="265" y="330"/>
                      </a:lnTo>
                      <a:lnTo>
                        <a:pt x="284" y="332"/>
                      </a:lnTo>
                      <a:lnTo>
                        <a:pt x="305" y="334"/>
                      </a:lnTo>
                      <a:lnTo>
                        <a:pt x="324" y="336"/>
                      </a:lnTo>
                      <a:lnTo>
                        <a:pt x="345" y="336"/>
                      </a:lnTo>
                      <a:lnTo>
                        <a:pt x="364" y="338"/>
                      </a:lnTo>
                      <a:lnTo>
                        <a:pt x="384" y="338"/>
                      </a:lnTo>
                      <a:lnTo>
                        <a:pt x="405" y="338"/>
                      </a:lnTo>
                      <a:lnTo>
                        <a:pt x="426" y="338"/>
                      </a:lnTo>
                      <a:lnTo>
                        <a:pt x="447" y="338"/>
                      </a:lnTo>
                      <a:lnTo>
                        <a:pt x="468" y="336"/>
                      </a:lnTo>
                      <a:lnTo>
                        <a:pt x="487" y="336"/>
                      </a:lnTo>
                      <a:lnTo>
                        <a:pt x="508" y="334"/>
                      </a:lnTo>
                      <a:lnTo>
                        <a:pt x="526" y="332"/>
                      </a:lnTo>
                      <a:lnTo>
                        <a:pt x="545" y="330"/>
                      </a:lnTo>
                      <a:lnTo>
                        <a:pt x="564" y="327"/>
                      </a:lnTo>
                      <a:lnTo>
                        <a:pt x="581" y="323"/>
                      </a:lnTo>
                      <a:lnTo>
                        <a:pt x="599" y="321"/>
                      </a:lnTo>
                      <a:lnTo>
                        <a:pt x="616" y="317"/>
                      </a:lnTo>
                      <a:lnTo>
                        <a:pt x="633" y="315"/>
                      </a:lnTo>
                      <a:lnTo>
                        <a:pt x="647" y="311"/>
                      </a:lnTo>
                      <a:lnTo>
                        <a:pt x="662" y="307"/>
                      </a:lnTo>
                      <a:lnTo>
                        <a:pt x="677" y="300"/>
                      </a:lnTo>
                      <a:lnTo>
                        <a:pt x="691" y="296"/>
                      </a:lnTo>
                      <a:lnTo>
                        <a:pt x="706" y="292"/>
                      </a:lnTo>
                      <a:lnTo>
                        <a:pt x="718" y="286"/>
                      </a:lnTo>
                      <a:lnTo>
                        <a:pt x="731" y="282"/>
                      </a:lnTo>
                      <a:lnTo>
                        <a:pt x="741" y="275"/>
                      </a:lnTo>
                      <a:lnTo>
                        <a:pt x="752" y="271"/>
                      </a:lnTo>
                      <a:lnTo>
                        <a:pt x="762" y="265"/>
                      </a:lnTo>
                      <a:lnTo>
                        <a:pt x="771" y="259"/>
                      </a:lnTo>
                      <a:lnTo>
                        <a:pt x="779" y="252"/>
                      </a:lnTo>
                      <a:lnTo>
                        <a:pt x="785" y="246"/>
                      </a:lnTo>
                      <a:lnTo>
                        <a:pt x="791" y="240"/>
                      </a:lnTo>
                      <a:lnTo>
                        <a:pt x="798" y="231"/>
                      </a:lnTo>
                      <a:lnTo>
                        <a:pt x="802" y="225"/>
                      </a:lnTo>
                      <a:lnTo>
                        <a:pt x="806" y="219"/>
                      </a:lnTo>
                      <a:lnTo>
                        <a:pt x="808" y="211"/>
                      </a:lnTo>
                      <a:lnTo>
                        <a:pt x="810" y="204"/>
                      </a:lnTo>
                      <a:lnTo>
                        <a:pt x="810" y="196"/>
                      </a:lnTo>
                      <a:lnTo>
                        <a:pt x="810" y="194"/>
                      </a:lnTo>
                      <a:lnTo>
                        <a:pt x="810" y="192"/>
                      </a:lnTo>
                      <a:lnTo>
                        <a:pt x="810" y="188"/>
                      </a:lnTo>
                      <a:lnTo>
                        <a:pt x="810" y="183"/>
                      </a:lnTo>
                      <a:lnTo>
                        <a:pt x="810" y="179"/>
                      </a:lnTo>
                      <a:lnTo>
                        <a:pt x="810" y="173"/>
                      </a:lnTo>
                      <a:lnTo>
                        <a:pt x="810" y="167"/>
                      </a:lnTo>
                      <a:lnTo>
                        <a:pt x="810" y="158"/>
                      </a:lnTo>
                      <a:lnTo>
                        <a:pt x="810" y="150"/>
                      </a:lnTo>
                      <a:lnTo>
                        <a:pt x="810" y="144"/>
                      </a:lnTo>
                      <a:lnTo>
                        <a:pt x="810" y="133"/>
                      </a:lnTo>
                      <a:lnTo>
                        <a:pt x="810" y="125"/>
                      </a:lnTo>
                      <a:lnTo>
                        <a:pt x="810" y="117"/>
                      </a:lnTo>
                      <a:lnTo>
                        <a:pt x="810" y="108"/>
                      </a:lnTo>
                      <a:lnTo>
                        <a:pt x="810" y="98"/>
                      </a:lnTo>
                      <a:lnTo>
                        <a:pt x="810" y="90"/>
                      </a:lnTo>
                      <a:lnTo>
                        <a:pt x="810" y="79"/>
                      </a:lnTo>
                      <a:lnTo>
                        <a:pt x="810" y="71"/>
                      </a:lnTo>
                      <a:lnTo>
                        <a:pt x="810" y="62"/>
                      </a:lnTo>
                      <a:lnTo>
                        <a:pt x="810" y="54"/>
                      </a:lnTo>
                      <a:lnTo>
                        <a:pt x="810" y="46"/>
                      </a:lnTo>
                      <a:lnTo>
                        <a:pt x="810" y="37"/>
                      </a:lnTo>
                      <a:lnTo>
                        <a:pt x="810" y="31"/>
                      </a:lnTo>
                      <a:lnTo>
                        <a:pt x="810" y="23"/>
                      </a:lnTo>
                      <a:lnTo>
                        <a:pt x="810" y="16"/>
                      </a:lnTo>
                      <a:lnTo>
                        <a:pt x="810" y="12"/>
                      </a:lnTo>
                      <a:lnTo>
                        <a:pt x="810" y="8"/>
                      </a:lnTo>
                      <a:lnTo>
                        <a:pt x="810" y="4"/>
                      </a:lnTo>
                      <a:lnTo>
                        <a:pt x="810" y="2"/>
                      </a:lnTo>
                      <a:lnTo>
                        <a:pt x="810" y="0"/>
                      </a:lnTo>
                      <a:close/>
                    </a:path>
                  </a:pathLst>
                </a:custGeom>
                <a:solidFill>
                  <a:srgbClr val="BFBFBF"/>
                </a:solidFill>
                <a:ln w="254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64" name="Freeform 90"/>
                <p:cNvSpPr>
                  <a:spLocks/>
                </p:cNvSpPr>
                <p:nvPr/>
              </p:nvSpPr>
              <p:spPr bwMode="auto">
                <a:xfrm>
                  <a:off x="1732" y="4424"/>
                  <a:ext cx="810" cy="338"/>
                </a:xfrm>
                <a:custGeom>
                  <a:avLst/>
                  <a:gdLst>
                    <a:gd name="T0" fmla="*/ 806 w 810"/>
                    <a:gd name="T1" fmla="*/ 21 h 338"/>
                    <a:gd name="T2" fmla="*/ 785 w 810"/>
                    <a:gd name="T3" fmla="*/ 48 h 338"/>
                    <a:gd name="T4" fmla="*/ 752 w 810"/>
                    <a:gd name="T5" fmla="*/ 73 h 338"/>
                    <a:gd name="T6" fmla="*/ 706 w 810"/>
                    <a:gd name="T7" fmla="*/ 94 h 338"/>
                    <a:gd name="T8" fmla="*/ 647 w 810"/>
                    <a:gd name="T9" fmla="*/ 112 h 338"/>
                    <a:gd name="T10" fmla="*/ 581 w 810"/>
                    <a:gd name="T11" fmla="*/ 127 h 338"/>
                    <a:gd name="T12" fmla="*/ 508 w 810"/>
                    <a:gd name="T13" fmla="*/ 135 h 338"/>
                    <a:gd name="T14" fmla="*/ 426 w 810"/>
                    <a:gd name="T15" fmla="*/ 140 h 338"/>
                    <a:gd name="T16" fmla="*/ 345 w 810"/>
                    <a:gd name="T17" fmla="*/ 140 h 338"/>
                    <a:gd name="T18" fmla="*/ 265 w 810"/>
                    <a:gd name="T19" fmla="*/ 131 h 338"/>
                    <a:gd name="T20" fmla="*/ 194 w 810"/>
                    <a:gd name="T21" fmla="*/ 121 h 338"/>
                    <a:gd name="T22" fmla="*/ 134 w 810"/>
                    <a:gd name="T23" fmla="*/ 104 h 338"/>
                    <a:gd name="T24" fmla="*/ 82 w 810"/>
                    <a:gd name="T25" fmla="*/ 83 h 338"/>
                    <a:gd name="T26" fmla="*/ 40 w 810"/>
                    <a:gd name="T27" fmla="*/ 60 h 338"/>
                    <a:gd name="T28" fmla="*/ 13 w 810"/>
                    <a:gd name="T29" fmla="*/ 35 h 338"/>
                    <a:gd name="T30" fmla="*/ 0 w 810"/>
                    <a:gd name="T31" fmla="*/ 6 h 338"/>
                    <a:gd name="T32" fmla="*/ 0 w 810"/>
                    <a:gd name="T33" fmla="*/ 4 h 338"/>
                    <a:gd name="T34" fmla="*/ 0 w 810"/>
                    <a:gd name="T35" fmla="*/ 23 h 338"/>
                    <a:gd name="T36" fmla="*/ 0 w 810"/>
                    <a:gd name="T37" fmla="*/ 54 h 338"/>
                    <a:gd name="T38" fmla="*/ 0 w 810"/>
                    <a:gd name="T39" fmla="*/ 90 h 338"/>
                    <a:gd name="T40" fmla="*/ 0 w 810"/>
                    <a:gd name="T41" fmla="*/ 125 h 338"/>
                    <a:gd name="T42" fmla="*/ 0 w 810"/>
                    <a:gd name="T43" fmla="*/ 158 h 338"/>
                    <a:gd name="T44" fmla="*/ 0 w 810"/>
                    <a:gd name="T45" fmla="*/ 183 h 338"/>
                    <a:gd name="T46" fmla="*/ 0 w 810"/>
                    <a:gd name="T47" fmla="*/ 196 h 338"/>
                    <a:gd name="T48" fmla="*/ 5 w 810"/>
                    <a:gd name="T49" fmla="*/ 219 h 338"/>
                    <a:gd name="T50" fmla="*/ 25 w 810"/>
                    <a:gd name="T51" fmla="*/ 246 h 338"/>
                    <a:gd name="T52" fmla="*/ 59 w 810"/>
                    <a:gd name="T53" fmla="*/ 271 h 338"/>
                    <a:gd name="T54" fmla="*/ 105 w 810"/>
                    <a:gd name="T55" fmla="*/ 292 h 338"/>
                    <a:gd name="T56" fmla="*/ 163 w 810"/>
                    <a:gd name="T57" fmla="*/ 311 h 338"/>
                    <a:gd name="T58" fmla="*/ 230 w 810"/>
                    <a:gd name="T59" fmla="*/ 323 h 338"/>
                    <a:gd name="T60" fmla="*/ 305 w 810"/>
                    <a:gd name="T61" fmla="*/ 334 h 338"/>
                    <a:gd name="T62" fmla="*/ 384 w 810"/>
                    <a:gd name="T63" fmla="*/ 338 h 338"/>
                    <a:gd name="T64" fmla="*/ 468 w 810"/>
                    <a:gd name="T65" fmla="*/ 336 h 338"/>
                    <a:gd name="T66" fmla="*/ 545 w 810"/>
                    <a:gd name="T67" fmla="*/ 330 h 338"/>
                    <a:gd name="T68" fmla="*/ 616 w 810"/>
                    <a:gd name="T69" fmla="*/ 317 h 338"/>
                    <a:gd name="T70" fmla="*/ 677 w 810"/>
                    <a:gd name="T71" fmla="*/ 300 h 338"/>
                    <a:gd name="T72" fmla="*/ 731 w 810"/>
                    <a:gd name="T73" fmla="*/ 282 h 338"/>
                    <a:gd name="T74" fmla="*/ 771 w 810"/>
                    <a:gd name="T75" fmla="*/ 259 h 338"/>
                    <a:gd name="T76" fmla="*/ 798 w 810"/>
                    <a:gd name="T77" fmla="*/ 231 h 338"/>
                    <a:gd name="T78" fmla="*/ 810 w 810"/>
                    <a:gd name="T79" fmla="*/ 204 h 338"/>
                    <a:gd name="T80" fmla="*/ 810 w 810"/>
                    <a:gd name="T81" fmla="*/ 192 h 338"/>
                    <a:gd name="T82" fmla="*/ 810 w 810"/>
                    <a:gd name="T83" fmla="*/ 173 h 338"/>
                    <a:gd name="T84" fmla="*/ 810 w 810"/>
                    <a:gd name="T85" fmla="*/ 144 h 338"/>
                    <a:gd name="T86" fmla="*/ 810 w 810"/>
                    <a:gd name="T87" fmla="*/ 108 h 338"/>
                    <a:gd name="T88" fmla="*/ 810 w 810"/>
                    <a:gd name="T89" fmla="*/ 71 h 338"/>
                    <a:gd name="T90" fmla="*/ 810 w 810"/>
                    <a:gd name="T91" fmla="*/ 37 h 338"/>
                    <a:gd name="T92" fmla="*/ 810 w 810"/>
                    <a:gd name="T93" fmla="*/ 12 h 338"/>
                    <a:gd name="T94" fmla="*/ 810 w 810"/>
                    <a:gd name="T95" fmla="*/ 0 h 3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10" h="338">
                      <a:moveTo>
                        <a:pt x="810" y="0"/>
                      </a:moveTo>
                      <a:lnTo>
                        <a:pt x="810" y="6"/>
                      </a:lnTo>
                      <a:lnTo>
                        <a:pt x="808" y="14"/>
                      </a:lnTo>
                      <a:lnTo>
                        <a:pt x="806" y="21"/>
                      </a:lnTo>
                      <a:lnTo>
                        <a:pt x="802" y="27"/>
                      </a:lnTo>
                      <a:lnTo>
                        <a:pt x="798" y="35"/>
                      </a:lnTo>
                      <a:lnTo>
                        <a:pt x="791" y="42"/>
                      </a:lnTo>
                      <a:lnTo>
                        <a:pt x="785" y="48"/>
                      </a:lnTo>
                      <a:lnTo>
                        <a:pt x="779" y="54"/>
                      </a:lnTo>
                      <a:lnTo>
                        <a:pt x="771" y="60"/>
                      </a:lnTo>
                      <a:lnTo>
                        <a:pt x="762" y="67"/>
                      </a:lnTo>
                      <a:lnTo>
                        <a:pt x="752" y="73"/>
                      </a:lnTo>
                      <a:lnTo>
                        <a:pt x="741" y="77"/>
                      </a:lnTo>
                      <a:lnTo>
                        <a:pt x="731" y="83"/>
                      </a:lnTo>
                      <a:lnTo>
                        <a:pt x="718" y="90"/>
                      </a:lnTo>
                      <a:lnTo>
                        <a:pt x="706" y="94"/>
                      </a:lnTo>
                      <a:lnTo>
                        <a:pt x="691" y="98"/>
                      </a:lnTo>
                      <a:lnTo>
                        <a:pt x="677" y="104"/>
                      </a:lnTo>
                      <a:lnTo>
                        <a:pt x="662" y="108"/>
                      </a:lnTo>
                      <a:lnTo>
                        <a:pt x="647" y="112"/>
                      </a:lnTo>
                      <a:lnTo>
                        <a:pt x="633" y="117"/>
                      </a:lnTo>
                      <a:lnTo>
                        <a:pt x="616" y="121"/>
                      </a:lnTo>
                      <a:lnTo>
                        <a:pt x="599" y="123"/>
                      </a:lnTo>
                      <a:lnTo>
                        <a:pt x="581" y="127"/>
                      </a:lnTo>
                      <a:lnTo>
                        <a:pt x="564" y="129"/>
                      </a:lnTo>
                      <a:lnTo>
                        <a:pt x="545" y="131"/>
                      </a:lnTo>
                      <a:lnTo>
                        <a:pt x="526" y="133"/>
                      </a:lnTo>
                      <a:lnTo>
                        <a:pt x="508" y="135"/>
                      </a:lnTo>
                      <a:lnTo>
                        <a:pt x="487" y="138"/>
                      </a:lnTo>
                      <a:lnTo>
                        <a:pt x="468" y="140"/>
                      </a:lnTo>
                      <a:lnTo>
                        <a:pt x="447" y="140"/>
                      </a:lnTo>
                      <a:lnTo>
                        <a:pt x="426" y="140"/>
                      </a:lnTo>
                      <a:lnTo>
                        <a:pt x="405" y="140"/>
                      </a:lnTo>
                      <a:lnTo>
                        <a:pt x="384" y="140"/>
                      </a:lnTo>
                      <a:lnTo>
                        <a:pt x="364" y="140"/>
                      </a:lnTo>
                      <a:lnTo>
                        <a:pt x="345" y="140"/>
                      </a:lnTo>
                      <a:lnTo>
                        <a:pt x="324" y="138"/>
                      </a:lnTo>
                      <a:lnTo>
                        <a:pt x="305" y="135"/>
                      </a:lnTo>
                      <a:lnTo>
                        <a:pt x="284" y="133"/>
                      </a:lnTo>
                      <a:lnTo>
                        <a:pt x="265" y="131"/>
                      </a:lnTo>
                      <a:lnTo>
                        <a:pt x="249" y="129"/>
                      </a:lnTo>
                      <a:lnTo>
                        <a:pt x="230" y="127"/>
                      </a:lnTo>
                      <a:lnTo>
                        <a:pt x="213" y="123"/>
                      </a:lnTo>
                      <a:lnTo>
                        <a:pt x="194" y="121"/>
                      </a:lnTo>
                      <a:lnTo>
                        <a:pt x="180" y="117"/>
                      </a:lnTo>
                      <a:lnTo>
                        <a:pt x="163" y="112"/>
                      </a:lnTo>
                      <a:lnTo>
                        <a:pt x="149" y="108"/>
                      </a:lnTo>
                      <a:lnTo>
                        <a:pt x="134" y="104"/>
                      </a:lnTo>
                      <a:lnTo>
                        <a:pt x="119" y="98"/>
                      </a:lnTo>
                      <a:lnTo>
                        <a:pt x="105" y="94"/>
                      </a:lnTo>
                      <a:lnTo>
                        <a:pt x="92" y="90"/>
                      </a:lnTo>
                      <a:lnTo>
                        <a:pt x="82" y="83"/>
                      </a:lnTo>
                      <a:lnTo>
                        <a:pt x="69" y="77"/>
                      </a:lnTo>
                      <a:lnTo>
                        <a:pt x="59" y="73"/>
                      </a:lnTo>
                      <a:lnTo>
                        <a:pt x="48" y="67"/>
                      </a:lnTo>
                      <a:lnTo>
                        <a:pt x="40" y="60"/>
                      </a:lnTo>
                      <a:lnTo>
                        <a:pt x="32" y="54"/>
                      </a:lnTo>
                      <a:lnTo>
                        <a:pt x="25" y="48"/>
                      </a:lnTo>
                      <a:lnTo>
                        <a:pt x="19" y="42"/>
                      </a:lnTo>
                      <a:lnTo>
                        <a:pt x="13" y="35"/>
                      </a:lnTo>
                      <a:lnTo>
                        <a:pt x="9" y="27"/>
                      </a:lnTo>
                      <a:lnTo>
                        <a:pt x="5" y="21"/>
                      </a:lnTo>
                      <a:lnTo>
                        <a:pt x="2" y="14"/>
                      </a:lnTo>
                      <a:lnTo>
                        <a:pt x="0" y="6"/>
                      </a:lnTo>
                      <a:lnTo>
                        <a:pt x="0" y="0"/>
                      </a:lnTo>
                      <a:lnTo>
                        <a:pt x="0" y="2"/>
                      </a:lnTo>
                      <a:lnTo>
                        <a:pt x="0" y="4"/>
                      </a:lnTo>
                      <a:lnTo>
                        <a:pt x="0" y="8"/>
                      </a:lnTo>
                      <a:lnTo>
                        <a:pt x="0" y="12"/>
                      </a:lnTo>
                      <a:lnTo>
                        <a:pt x="0" y="16"/>
                      </a:lnTo>
                      <a:lnTo>
                        <a:pt x="0" y="23"/>
                      </a:lnTo>
                      <a:lnTo>
                        <a:pt x="0" y="31"/>
                      </a:lnTo>
                      <a:lnTo>
                        <a:pt x="0" y="37"/>
                      </a:lnTo>
                      <a:lnTo>
                        <a:pt x="0" y="46"/>
                      </a:lnTo>
                      <a:lnTo>
                        <a:pt x="0" y="54"/>
                      </a:lnTo>
                      <a:lnTo>
                        <a:pt x="0" y="62"/>
                      </a:lnTo>
                      <a:lnTo>
                        <a:pt x="0" y="71"/>
                      </a:lnTo>
                      <a:lnTo>
                        <a:pt x="0" y="79"/>
                      </a:lnTo>
                      <a:lnTo>
                        <a:pt x="0" y="90"/>
                      </a:lnTo>
                      <a:lnTo>
                        <a:pt x="0" y="98"/>
                      </a:lnTo>
                      <a:lnTo>
                        <a:pt x="0" y="108"/>
                      </a:lnTo>
                      <a:lnTo>
                        <a:pt x="0" y="117"/>
                      </a:lnTo>
                      <a:lnTo>
                        <a:pt x="0" y="125"/>
                      </a:lnTo>
                      <a:lnTo>
                        <a:pt x="0" y="133"/>
                      </a:lnTo>
                      <a:lnTo>
                        <a:pt x="0" y="144"/>
                      </a:lnTo>
                      <a:lnTo>
                        <a:pt x="0" y="150"/>
                      </a:lnTo>
                      <a:lnTo>
                        <a:pt x="0" y="158"/>
                      </a:lnTo>
                      <a:lnTo>
                        <a:pt x="0" y="167"/>
                      </a:lnTo>
                      <a:lnTo>
                        <a:pt x="0" y="173"/>
                      </a:lnTo>
                      <a:lnTo>
                        <a:pt x="0" y="179"/>
                      </a:lnTo>
                      <a:lnTo>
                        <a:pt x="0" y="183"/>
                      </a:lnTo>
                      <a:lnTo>
                        <a:pt x="0" y="188"/>
                      </a:lnTo>
                      <a:lnTo>
                        <a:pt x="0" y="192"/>
                      </a:lnTo>
                      <a:lnTo>
                        <a:pt x="0" y="194"/>
                      </a:lnTo>
                      <a:lnTo>
                        <a:pt x="0" y="196"/>
                      </a:lnTo>
                      <a:lnTo>
                        <a:pt x="0" y="204"/>
                      </a:lnTo>
                      <a:lnTo>
                        <a:pt x="2" y="211"/>
                      </a:lnTo>
                      <a:lnTo>
                        <a:pt x="5" y="219"/>
                      </a:lnTo>
                      <a:lnTo>
                        <a:pt x="9" y="225"/>
                      </a:lnTo>
                      <a:lnTo>
                        <a:pt x="13" y="231"/>
                      </a:lnTo>
                      <a:lnTo>
                        <a:pt x="19" y="240"/>
                      </a:lnTo>
                      <a:lnTo>
                        <a:pt x="25" y="246"/>
                      </a:lnTo>
                      <a:lnTo>
                        <a:pt x="32" y="252"/>
                      </a:lnTo>
                      <a:lnTo>
                        <a:pt x="40" y="259"/>
                      </a:lnTo>
                      <a:lnTo>
                        <a:pt x="48" y="265"/>
                      </a:lnTo>
                      <a:lnTo>
                        <a:pt x="59" y="271"/>
                      </a:lnTo>
                      <a:lnTo>
                        <a:pt x="69" y="275"/>
                      </a:lnTo>
                      <a:lnTo>
                        <a:pt x="82" y="282"/>
                      </a:lnTo>
                      <a:lnTo>
                        <a:pt x="92" y="286"/>
                      </a:lnTo>
                      <a:lnTo>
                        <a:pt x="105" y="292"/>
                      </a:lnTo>
                      <a:lnTo>
                        <a:pt x="119" y="296"/>
                      </a:lnTo>
                      <a:lnTo>
                        <a:pt x="134" y="300"/>
                      </a:lnTo>
                      <a:lnTo>
                        <a:pt x="149" y="307"/>
                      </a:lnTo>
                      <a:lnTo>
                        <a:pt x="163" y="311"/>
                      </a:lnTo>
                      <a:lnTo>
                        <a:pt x="180" y="315"/>
                      </a:lnTo>
                      <a:lnTo>
                        <a:pt x="194" y="317"/>
                      </a:lnTo>
                      <a:lnTo>
                        <a:pt x="213" y="321"/>
                      </a:lnTo>
                      <a:lnTo>
                        <a:pt x="230" y="323"/>
                      </a:lnTo>
                      <a:lnTo>
                        <a:pt x="249" y="327"/>
                      </a:lnTo>
                      <a:lnTo>
                        <a:pt x="265" y="330"/>
                      </a:lnTo>
                      <a:lnTo>
                        <a:pt x="284" y="332"/>
                      </a:lnTo>
                      <a:lnTo>
                        <a:pt x="305" y="334"/>
                      </a:lnTo>
                      <a:lnTo>
                        <a:pt x="324" y="336"/>
                      </a:lnTo>
                      <a:lnTo>
                        <a:pt x="345" y="336"/>
                      </a:lnTo>
                      <a:lnTo>
                        <a:pt x="364" y="338"/>
                      </a:lnTo>
                      <a:lnTo>
                        <a:pt x="384" y="338"/>
                      </a:lnTo>
                      <a:lnTo>
                        <a:pt x="405" y="338"/>
                      </a:lnTo>
                      <a:lnTo>
                        <a:pt x="426" y="338"/>
                      </a:lnTo>
                      <a:lnTo>
                        <a:pt x="447" y="338"/>
                      </a:lnTo>
                      <a:lnTo>
                        <a:pt x="468" y="336"/>
                      </a:lnTo>
                      <a:lnTo>
                        <a:pt x="487" y="336"/>
                      </a:lnTo>
                      <a:lnTo>
                        <a:pt x="508" y="334"/>
                      </a:lnTo>
                      <a:lnTo>
                        <a:pt x="526" y="332"/>
                      </a:lnTo>
                      <a:lnTo>
                        <a:pt x="545" y="330"/>
                      </a:lnTo>
                      <a:lnTo>
                        <a:pt x="564" y="327"/>
                      </a:lnTo>
                      <a:lnTo>
                        <a:pt x="581" y="323"/>
                      </a:lnTo>
                      <a:lnTo>
                        <a:pt x="599" y="321"/>
                      </a:lnTo>
                      <a:lnTo>
                        <a:pt x="616" y="317"/>
                      </a:lnTo>
                      <a:lnTo>
                        <a:pt x="633" y="315"/>
                      </a:lnTo>
                      <a:lnTo>
                        <a:pt x="647" y="311"/>
                      </a:lnTo>
                      <a:lnTo>
                        <a:pt x="662" y="307"/>
                      </a:lnTo>
                      <a:lnTo>
                        <a:pt x="677" y="300"/>
                      </a:lnTo>
                      <a:lnTo>
                        <a:pt x="691" y="296"/>
                      </a:lnTo>
                      <a:lnTo>
                        <a:pt x="706" y="292"/>
                      </a:lnTo>
                      <a:lnTo>
                        <a:pt x="718" y="286"/>
                      </a:lnTo>
                      <a:lnTo>
                        <a:pt x="731" y="282"/>
                      </a:lnTo>
                      <a:lnTo>
                        <a:pt x="741" y="275"/>
                      </a:lnTo>
                      <a:lnTo>
                        <a:pt x="752" y="271"/>
                      </a:lnTo>
                      <a:lnTo>
                        <a:pt x="762" y="265"/>
                      </a:lnTo>
                      <a:lnTo>
                        <a:pt x="771" y="259"/>
                      </a:lnTo>
                      <a:lnTo>
                        <a:pt x="779" y="252"/>
                      </a:lnTo>
                      <a:lnTo>
                        <a:pt x="785" y="246"/>
                      </a:lnTo>
                      <a:lnTo>
                        <a:pt x="791" y="240"/>
                      </a:lnTo>
                      <a:lnTo>
                        <a:pt x="798" y="231"/>
                      </a:lnTo>
                      <a:lnTo>
                        <a:pt x="802" y="225"/>
                      </a:lnTo>
                      <a:lnTo>
                        <a:pt x="806" y="219"/>
                      </a:lnTo>
                      <a:lnTo>
                        <a:pt x="808" y="211"/>
                      </a:lnTo>
                      <a:lnTo>
                        <a:pt x="810" y="204"/>
                      </a:lnTo>
                      <a:lnTo>
                        <a:pt x="810" y="196"/>
                      </a:lnTo>
                      <a:lnTo>
                        <a:pt x="810" y="194"/>
                      </a:lnTo>
                      <a:lnTo>
                        <a:pt x="810" y="192"/>
                      </a:lnTo>
                      <a:lnTo>
                        <a:pt x="810" y="188"/>
                      </a:lnTo>
                      <a:lnTo>
                        <a:pt x="810" y="183"/>
                      </a:lnTo>
                      <a:lnTo>
                        <a:pt x="810" y="179"/>
                      </a:lnTo>
                      <a:lnTo>
                        <a:pt x="810" y="173"/>
                      </a:lnTo>
                      <a:lnTo>
                        <a:pt x="810" y="167"/>
                      </a:lnTo>
                      <a:lnTo>
                        <a:pt x="810" y="158"/>
                      </a:lnTo>
                      <a:lnTo>
                        <a:pt x="810" y="150"/>
                      </a:lnTo>
                      <a:lnTo>
                        <a:pt x="810" y="144"/>
                      </a:lnTo>
                      <a:lnTo>
                        <a:pt x="810" y="133"/>
                      </a:lnTo>
                      <a:lnTo>
                        <a:pt x="810" y="125"/>
                      </a:lnTo>
                      <a:lnTo>
                        <a:pt x="810" y="117"/>
                      </a:lnTo>
                      <a:lnTo>
                        <a:pt x="810" y="108"/>
                      </a:lnTo>
                      <a:lnTo>
                        <a:pt x="810" y="98"/>
                      </a:lnTo>
                      <a:lnTo>
                        <a:pt x="810" y="90"/>
                      </a:lnTo>
                      <a:lnTo>
                        <a:pt x="810" y="79"/>
                      </a:lnTo>
                      <a:lnTo>
                        <a:pt x="810" y="71"/>
                      </a:lnTo>
                      <a:lnTo>
                        <a:pt x="810" y="62"/>
                      </a:lnTo>
                      <a:lnTo>
                        <a:pt x="810" y="54"/>
                      </a:lnTo>
                      <a:lnTo>
                        <a:pt x="810" y="46"/>
                      </a:lnTo>
                      <a:lnTo>
                        <a:pt x="810" y="37"/>
                      </a:lnTo>
                      <a:lnTo>
                        <a:pt x="810" y="31"/>
                      </a:lnTo>
                      <a:lnTo>
                        <a:pt x="810" y="23"/>
                      </a:lnTo>
                      <a:lnTo>
                        <a:pt x="810" y="16"/>
                      </a:lnTo>
                      <a:lnTo>
                        <a:pt x="810" y="12"/>
                      </a:lnTo>
                      <a:lnTo>
                        <a:pt x="810" y="8"/>
                      </a:lnTo>
                      <a:lnTo>
                        <a:pt x="810" y="4"/>
                      </a:lnTo>
                      <a:lnTo>
                        <a:pt x="810" y="2"/>
                      </a:lnTo>
                      <a:lnTo>
                        <a:pt x="810" y="0"/>
                      </a:lnTo>
                    </a:path>
                  </a:pathLst>
                </a:custGeom>
                <a:noFill/>
                <a:ln w="254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grpSp>
          <p:grpSp>
            <p:nvGrpSpPr>
              <p:cNvPr id="188" name="Group 91"/>
              <p:cNvGrpSpPr>
                <a:grpSpLocks/>
              </p:cNvGrpSpPr>
              <p:nvPr/>
            </p:nvGrpSpPr>
            <p:grpSpPr bwMode="auto">
              <a:xfrm>
                <a:off x="7303251" y="4025113"/>
                <a:ext cx="382587" cy="914400"/>
                <a:chOff x="10100" y="3449"/>
                <a:chExt cx="603" cy="1264"/>
              </a:xfrm>
            </p:grpSpPr>
            <p:sp>
              <p:nvSpPr>
                <p:cNvPr id="189" name="Rectangle 92"/>
                <p:cNvSpPr>
                  <a:spLocks noChangeArrowheads="1"/>
                </p:cNvSpPr>
                <p:nvPr/>
              </p:nvSpPr>
              <p:spPr bwMode="auto">
                <a:xfrm>
                  <a:off x="10100" y="3449"/>
                  <a:ext cx="603" cy="1263"/>
                </a:xfrm>
                <a:prstGeom prst="rect">
                  <a:avLst/>
                </a:prstGeom>
                <a:solidFill>
                  <a:srgbClr val="F2F2F2"/>
                </a:solidFill>
                <a:ln w="381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90" name="Rectangle 93"/>
                <p:cNvSpPr>
                  <a:spLocks noChangeArrowheads="1"/>
                </p:cNvSpPr>
                <p:nvPr/>
              </p:nvSpPr>
              <p:spPr bwMode="auto">
                <a:xfrm>
                  <a:off x="10100" y="3449"/>
                  <a:ext cx="603" cy="1263"/>
                </a:xfrm>
                <a:prstGeom prst="rect">
                  <a:avLst/>
                </a:prstGeom>
                <a:noFill/>
                <a:ln w="381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91" name="Rectangle 94"/>
                <p:cNvSpPr>
                  <a:spLocks noChangeArrowheads="1"/>
                </p:cNvSpPr>
                <p:nvPr/>
              </p:nvSpPr>
              <p:spPr bwMode="auto">
                <a:xfrm>
                  <a:off x="10133" y="4092"/>
                  <a:ext cx="474" cy="510"/>
                </a:xfrm>
                <a:prstGeom prst="rect">
                  <a:avLst/>
                </a:prstGeom>
                <a:noFill/>
                <a:ln w="3810">
                  <a:solidFill>
                    <a:srgbClr val="7F7F7F"/>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92" name="Freeform 95"/>
                <p:cNvSpPr>
                  <a:spLocks/>
                </p:cNvSpPr>
                <p:nvPr/>
              </p:nvSpPr>
              <p:spPr bwMode="auto">
                <a:xfrm>
                  <a:off x="10134" y="3509"/>
                  <a:ext cx="472" cy="446"/>
                </a:xfrm>
                <a:custGeom>
                  <a:avLst/>
                  <a:gdLst>
                    <a:gd name="T0" fmla="*/ 0 w 472"/>
                    <a:gd name="T1" fmla="*/ 0 h 446"/>
                    <a:gd name="T2" fmla="*/ 472 w 472"/>
                    <a:gd name="T3" fmla="*/ 0 h 446"/>
                    <a:gd name="T4" fmla="*/ 472 w 472"/>
                    <a:gd name="T5" fmla="*/ 446 h 446"/>
                    <a:gd name="T6" fmla="*/ 0 w 472"/>
                    <a:gd name="T7" fmla="*/ 446 h 446"/>
                    <a:gd name="T8" fmla="*/ 0 w 472"/>
                    <a:gd name="T9" fmla="*/ 2 h 446"/>
                    <a:gd name="T10" fmla="*/ 0 w 472"/>
                    <a:gd name="T11" fmla="*/ 446 h 446"/>
                    <a:gd name="T12" fmla="*/ 399 w 472"/>
                    <a:gd name="T13" fmla="*/ 446 h 44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2" h="446">
                      <a:moveTo>
                        <a:pt x="0" y="0"/>
                      </a:moveTo>
                      <a:lnTo>
                        <a:pt x="472" y="0"/>
                      </a:lnTo>
                      <a:lnTo>
                        <a:pt x="472" y="446"/>
                      </a:lnTo>
                      <a:lnTo>
                        <a:pt x="0" y="446"/>
                      </a:lnTo>
                      <a:lnTo>
                        <a:pt x="0" y="2"/>
                      </a:lnTo>
                      <a:lnTo>
                        <a:pt x="0" y="446"/>
                      </a:lnTo>
                      <a:lnTo>
                        <a:pt x="399" y="446"/>
                      </a:lnTo>
                    </a:path>
                  </a:pathLst>
                </a:custGeom>
                <a:noFill/>
                <a:ln w="381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93" name="Line 96"/>
                <p:cNvSpPr>
                  <a:spLocks noChangeShapeType="1"/>
                </p:cNvSpPr>
                <p:nvPr/>
              </p:nvSpPr>
              <p:spPr bwMode="auto">
                <a:xfrm>
                  <a:off x="10130" y="3809"/>
                  <a:ext cx="476" cy="1"/>
                </a:xfrm>
                <a:prstGeom prst="line">
                  <a:avLst/>
                </a:prstGeom>
                <a:noFill/>
                <a:ln w="3810">
                  <a:solidFill>
                    <a:srgbClr val="000000"/>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94" name="Oval 97"/>
                <p:cNvSpPr>
                  <a:spLocks noChangeArrowheads="1"/>
                </p:cNvSpPr>
                <p:nvPr/>
              </p:nvSpPr>
              <p:spPr bwMode="auto">
                <a:xfrm>
                  <a:off x="10281" y="4501"/>
                  <a:ext cx="5"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95" name="Oval 98"/>
                <p:cNvSpPr>
                  <a:spLocks noChangeArrowheads="1"/>
                </p:cNvSpPr>
                <p:nvPr/>
              </p:nvSpPr>
              <p:spPr bwMode="auto">
                <a:xfrm>
                  <a:off x="10281" y="4501"/>
                  <a:ext cx="5"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96" name="Oval 99"/>
                <p:cNvSpPr>
                  <a:spLocks noChangeArrowheads="1"/>
                </p:cNvSpPr>
                <p:nvPr/>
              </p:nvSpPr>
              <p:spPr bwMode="auto">
                <a:xfrm>
                  <a:off x="10325" y="4501"/>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97" name="Oval 100"/>
                <p:cNvSpPr>
                  <a:spLocks noChangeArrowheads="1"/>
                </p:cNvSpPr>
                <p:nvPr/>
              </p:nvSpPr>
              <p:spPr bwMode="auto">
                <a:xfrm>
                  <a:off x="10325" y="4501"/>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98" name="Oval 101"/>
                <p:cNvSpPr>
                  <a:spLocks noChangeArrowheads="1"/>
                </p:cNvSpPr>
                <p:nvPr/>
              </p:nvSpPr>
              <p:spPr bwMode="auto">
                <a:xfrm>
                  <a:off x="10367" y="4501"/>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99" name="Oval 102"/>
                <p:cNvSpPr>
                  <a:spLocks noChangeArrowheads="1"/>
                </p:cNvSpPr>
                <p:nvPr/>
              </p:nvSpPr>
              <p:spPr bwMode="auto">
                <a:xfrm>
                  <a:off x="10367" y="4501"/>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00" name="Oval 103"/>
                <p:cNvSpPr>
                  <a:spLocks noChangeArrowheads="1"/>
                </p:cNvSpPr>
                <p:nvPr/>
              </p:nvSpPr>
              <p:spPr bwMode="auto">
                <a:xfrm>
                  <a:off x="10411" y="4501"/>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01" name="Oval 104"/>
                <p:cNvSpPr>
                  <a:spLocks noChangeArrowheads="1"/>
                </p:cNvSpPr>
                <p:nvPr/>
              </p:nvSpPr>
              <p:spPr bwMode="auto">
                <a:xfrm>
                  <a:off x="10411" y="4501"/>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02" name="Oval 105"/>
                <p:cNvSpPr>
                  <a:spLocks noChangeArrowheads="1"/>
                </p:cNvSpPr>
                <p:nvPr/>
              </p:nvSpPr>
              <p:spPr bwMode="auto">
                <a:xfrm>
                  <a:off x="10281" y="4535"/>
                  <a:ext cx="5"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03" name="Oval 106"/>
                <p:cNvSpPr>
                  <a:spLocks noChangeArrowheads="1"/>
                </p:cNvSpPr>
                <p:nvPr/>
              </p:nvSpPr>
              <p:spPr bwMode="auto">
                <a:xfrm>
                  <a:off x="10281" y="4535"/>
                  <a:ext cx="5"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04" name="Oval 107"/>
                <p:cNvSpPr>
                  <a:spLocks noChangeArrowheads="1"/>
                </p:cNvSpPr>
                <p:nvPr/>
              </p:nvSpPr>
              <p:spPr bwMode="auto">
                <a:xfrm>
                  <a:off x="10325" y="4535"/>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05" name="Oval 108"/>
                <p:cNvSpPr>
                  <a:spLocks noChangeArrowheads="1"/>
                </p:cNvSpPr>
                <p:nvPr/>
              </p:nvSpPr>
              <p:spPr bwMode="auto">
                <a:xfrm>
                  <a:off x="10325" y="4535"/>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06" name="Oval 109"/>
                <p:cNvSpPr>
                  <a:spLocks noChangeArrowheads="1"/>
                </p:cNvSpPr>
                <p:nvPr/>
              </p:nvSpPr>
              <p:spPr bwMode="auto">
                <a:xfrm>
                  <a:off x="10367" y="4535"/>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07" name="Oval 110"/>
                <p:cNvSpPr>
                  <a:spLocks noChangeArrowheads="1"/>
                </p:cNvSpPr>
                <p:nvPr/>
              </p:nvSpPr>
              <p:spPr bwMode="auto">
                <a:xfrm>
                  <a:off x="10367" y="4535"/>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08" name="Oval 111"/>
                <p:cNvSpPr>
                  <a:spLocks noChangeArrowheads="1"/>
                </p:cNvSpPr>
                <p:nvPr/>
              </p:nvSpPr>
              <p:spPr bwMode="auto">
                <a:xfrm>
                  <a:off x="10411" y="4535"/>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09" name="Oval 112"/>
                <p:cNvSpPr>
                  <a:spLocks noChangeArrowheads="1"/>
                </p:cNvSpPr>
                <p:nvPr/>
              </p:nvSpPr>
              <p:spPr bwMode="auto">
                <a:xfrm>
                  <a:off x="10411" y="4535"/>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10" name="Oval 113"/>
                <p:cNvSpPr>
                  <a:spLocks noChangeArrowheads="1"/>
                </p:cNvSpPr>
                <p:nvPr/>
              </p:nvSpPr>
              <p:spPr bwMode="auto">
                <a:xfrm>
                  <a:off x="10281" y="4572"/>
                  <a:ext cx="5"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11" name="Oval 114"/>
                <p:cNvSpPr>
                  <a:spLocks noChangeArrowheads="1"/>
                </p:cNvSpPr>
                <p:nvPr/>
              </p:nvSpPr>
              <p:spPr bwMode="auto">
                <a:xfrm>
                  <a:off x="10281" y="4572"/>
                  <a:ext cx="5"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12" name="Oval 115"/>
                <p:cNvSpPr>
                  <a:spLocks noChangeArrowheads="1"/>
                </p:cNvSpPr>
                <p:nvPr/>
              </p:nvSpPr>
              <p:spPr bwMode="auto">
                <a:xfrm>
                  <a:off x="10325" y="4572"/>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13" name="Oval 116"/>
                <p:cNvSpPr>
                  <a:spLocks noChangeArrowheads="1"/>
                </p:cNvSpPr>
                <p:nvPr/>
              </p:nvSpPr>
              <p:spPr bwMode="auto">
                <a:xfrm>
                  <a:off x="10325" y="4572"/>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14" name="Oval 117"/>
                <p:cNvSpPr>
                  <a:spLocks noChangeArrowheads="1"/>
                </p:cNvSpPr>
                <p:nvPr/>
              </p:nvSpPr>
              <p:spPr bwMode="auto">
                <a:xfrm>
                  <a:off x="10369" y="4572"/>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15" name="Oval 118"/>
                <p:cNvSpPr>
                  <a:spLocks noChangeArrowheads="1"/>
                </p:cNvSpPr>
                <p:nvPr/>
              </p:nvSpPr>
              <p:spPr bwMode="auto">
                <a:xfrm>
                  <a:off x="10369" y="4572"/>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16" name="Oval 119"/>
                <p:cNvSpPr>
                  <a:spLocks noChangeArrowheads="1"/>
                </p:cNvSpPr>
                <p:nvPr/>
              </p:nvSpPr>
              <p:spPr bwMode="auto">
                <a:xfrm>
                  <a:off x="10411" y="4572"/>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17" name="Oval 120"/>
                <p:cNvSpPr>
                  <a:spLocks noChangeArrowheads="1"/>
                </p:cNvSpPr>
                <p:nvPr/>
              </p:nvSpPr>
              <p:spPr bwMode="auto">
                <a:xfrm>
                  <a:off x="10411" y="4572"/>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18" name="Oval 121"/>
                <p:cNvSpPr>
                  <a:spLocks noChangeArrowheads="1"/>
                </p:cNvSpPr>
                <p:nvPr/>
              </p:nvSpPr>
              <p:spPr bwMode="auto">
                <a:xfrm>
                  <a:off x="10450" y="4501"/>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19" name="Oval 122"/>
                <p:cNvSpPr>
                  <a:spLocks noChangeArrowheads="1"/>
                </p:cNvSpPr>
                <p:nvPr/>
              </p:nvSpPr>
              <p:spPr bwMode="auto">
                <a:xfrm>
                  <a:off x="10450" y="4501"/>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20" name="Oval 123"/>
                <p:cNvSpPr>
                  <a:spLocks noChangeArrowheads="1"/>
                </p:cNvSpPr>
                <p:nvPr/>
              </p:nvSpPr>
              <p:spPr bwMode="auto">
                <a:xfrm>
                  <a:off x="10450" y="4535"/>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21" name="Oval 124"/>
                <p:cNvSpPr>
                  <a:spLocks noChangeArrowheads="1"/>
                </p:cNvSpPr>
                <p:nvPr/>
              </p:nvSpPr>
              <p:spPr bwMode="auto">
                <a:xfrm>
                  <a:off x="10450" y="4535"/>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22" name="Oval 125"/>
                <p:cNvSpPr>
                  <a:spLocks noChangeArrowheads="1"/>
                </p:cNvSpPr>
                <p:nvPr/>
              </p:nvSpPr>
              <p:spPr bwMode="auto">
                <a:xfrm>
                  <a:off x="10450" y="4572"/>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23" name="Oval 126"/>
                <p:cNvSpPr>
                  <a:spLocks noChangeArrowheads="1"/>
                </p:cNvSpPr>
                <p:nvPr/>
              </p:nvSpPr>
              <p:spPr bwMode="auto">
                <a:xfrm>
                  <a:off x="10450" y="4572"/>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24" name="Line 127"/>
                <p:cNvSpPr>
                  <a:spLocks noChangeShapeType="1"/>
                </p:cNvSpPr>
                <p:nvPr/>
              </p:nvSpPr>
              <p:spPr bwMode="auto">
                <a:xfrm>
                  <a:off x="10207" y="4602"/>
                  <a:ext cx="1" cy="111"/>
                </a:xfrm>
                <a:prstGeom prst="line">
                  <a:avLst/>
                </a:prstGeom>
                <a:noFill/>
                <a:ln w="5080">
                  <a:solidFill>
                    <a:srgbClr val="7F7F7F"/>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25" name="Rectangle 128"/>
                <p:cNvSpPr>
                  <a:spLocks noChangeArrowheads="1"/>
                </p:cNvSpPr>
                <p:nvPr/>
              </p:nvSpPr>
              <p:spPr bwMode="auto">
                <a:xfrm>
                  <a:off x="10131" y="3975"/>
                  <a:ext cx="478" cy="67"/>
                </a:xfrm>
                <a:prstGeom prst="rect">
                  <a:avLst/>
                </a:prstGeom>
                <a:solidFill>
                  <a:srgbClr val="E5E5E5"/>
                </a:solidFill>
                <a:ln w="127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26" name="Rectangle 129"/>
                <p:cNvSpPr>
                  <a:spLocks noChangeArrowheads="1"/>
                </p:cNvSpPr>
                <p:nvPr/>
              </p:nvSpPr>
              <p:spPr bwMode="auto">
                <a:xfrm>
                  <a:off x="10131" y="3975"/>
                  <a:ext cx="478" cy="67"/>
                </a:xfrm>
                <a:prstGeom prst="rect">
                  <a:avLst/>
                </a:prstGeom>
                <a:noFill/>
                <a:ln w="1270">
                  <a:solidFill>
                    <a:srgbClr val="7F7F7F"/>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27" name="Rectangle 130"/>
                <p:cNvSpPr>
                  <a:spLocks noChangeArrowheads="1"/>
                </p:cNvSpPr>
                <p:nvPr/>
              </p:nvSpPr>
              <p:spPr bwMode="auto">
                <a:xfrm>
                  <a:off x="10134" y="3978"/>
                  <a:ext cx="240" cy="63"/>
                </a:xfrm>
                <a:prstGeom prst="rect">
                  <a:avLst/>
                </a:prstGeom>
                <a:solidFill>
                  <a:srgbClr val="E5E5E5"/>
                </a:solidFill>
                <a:ln w="254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28" name="Rectangle 131"/>
                <p:cNvSpPr>
                  <a:spLocks noChangeArrowheads="1"/>
                </p:cNvSpPr>
                <p:nvPr/>
              </p:nvSpPr>
              <p:spPr bwMode="auto">
                <a:xfrm>
                  <a:off x="10134" y="3978"/>
                  <a:ext cx="240" cy="63"/>
                </a:xfrm>
                <a:prstGeom prst="rect">
                  <a:avLst/>
                </a:prstGeom>
                <a:noFill/>
                <a:ln w="2540">
                  <a:solidFill>
                    <a:srgbClr val="7F7F7F"/>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29" name="Rectangle 132"/>
                <p:cNvSpPr>
                  <a:spLocks noChangeArrowheads="1"/>
                </p:cNvSpPr>
                <p:nvPr/>
              </p:nvSpPr>
              <p:spPr bwMode="auto">
                <a:xfrm>
                  <a:off x="10141" y="4000"/>
                  <a:ext cx="226" cy="7"/>
                </a:xfrm>
                <a:prstGeom prst="rect">
                  <a:avLst/>
                </a:prstGeom>
                <a:solidFill>
                  <a:srgbClr val="D8D8D8"/>
                </a:solidFill>
                <a:ln w="127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30" name="Rectangle 133"/>
                <p:cNvSpPr>
                  <a:spLocks noChangeArrowheads="1"/>
                </p:cNvSpPr>
                <p:nvPr/>
              </p:nvSpPr>
              <p:spPr bwMode="auto">
                <a:xfrm>
                  <a:off x="10141" y="4000"/>
                  <a:ext cx="226" cy="7"/>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31" name="Rectangle 134"/>
                <p:cNvSpPr>
                  <a:spLocks noChangeArrowheads="1"/>
                </p:cNvSpPr>
                <p:nvPr/>
              </p:nvSpPr>
              <p:spPr bwMode="auto">
                <a:xfrm>
                  <a:off x="10219" y="4004"/>
                  <a:ext cx="71" cy="13"/>
                </a:xfrm>
                <a:prstGeom prst="rect">
                  <a:avLst/>
                </a:prstGeom>
                <a:solidFill>
                  <a:srgbClr val="F2F2F2"/>
                </a:solidFill>
                <a:ln w="127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32" name="Rectangle 135"/>
                <p:cNvSpPr>
                  <a:spLocks noChangeArrowheads="1"/>
                </p:cNvSpPr>
                <p:nvPr/>
              </p:nvSpPr>
              <p:spPr bwMode="auto">
                <a:xfrm>
                  <a:off x="10219" y="4004"/>
                  <a:ext cx="71" cy="13"/>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33" name="Freeform 136"/>
                <p:cNvSpPr>
                  <a:spLocks/>
                </p:cNvSpPr>
                <p:nvPr/>
              </p:nvSpPr>
              <p:spPr bwMode="auto">
                <a:xfrm>
                  <a:off x="10216" y="3993"/>
                  <a:ext cx="79" cy="4"/>
                </a:xfrm>
                <a:custGeom>
                  <a:avLst/>
                  <a:gdLst>
                    <a:gd name="T0" fmla="*/ 75 w 79"/>
                    <a:gd name="T1" fmla="*/ 0 h 4"/>
                    <a:gd name="T2" fmla="*/ 2 w 79"/>
                    <a:gd name="T3" fmla="*/ 0 h 4"/>
                    <a:gd name="T4" fmla="*/ 0 w 79"/>
                    <a:gd name="T5" fmla="*/ 4 h 4"/>
                    <a:gd name="T6" fmla="*/ 79 w 79"/>
                    <a:gd name="T7" fmla="*/ 4 h 4"/>
                    <a:gd name="T8" fmla="*/ 75 w 79"/>
                    <a:gd name="T9" fmla="*/ 0 h 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9" h="4">
                      <a:moveTo>
                        <a:pt x="75" y="0"/>
                      </a:moveTo>
                      <a:lnTo>
                        <a:pt x="2" y="0"/>
                      </a:lnTo>
                      <a:lnTo>
                        <a:pt x="0" y="4"/>
                      </a:lnTo>
                      <a:lnTo>
                        <a:pt x="79" y="4"/>
                      </a:lnTo>
                      <a:lnTo>
                        <a:pt x="75" y="0"/>
                      </a:lnTo>
                      <a:close/>
                    </a:path>
                  </a:pathLst>
                </a:custGeom>
                <a:solidFill>
                  <a:srgbClr val="E5E5E5"/>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34" name="Freeform 137"/>
                <p:cNvSpPr>
                  <a:spLocks/>
                </p:cNvSpPr>
                <p:nvPr/>
              </p:nvSpPr>
              <p:spPr bwMode="auto">
                <a:xfrm>
                  <a:off x="10216" y="3993"/>
                  <a:ext cx="79" cy="4"/>
                </a:xfrm>
                <a:custGeom>
                  <a:avLst/>
                  <a:gdLst>
                    <a:gd name="T0" fmla="*/ 75 w 79"/>
                    <a:gd name="T1" fmla="*/ 0 h 4"/>
                    <a:gd name="T2" fmla="*/ 2 w 79"/>
                    <a:gd name="T3" fmla="*/ 0 h 4"/>
                    <a:gd name="T4" fmla="*/ 0 w 79"/>
                    <a:gd name="T5" fmla="*/ 4 h 4"/>
                    <a:gd name="T6" fmla="*/ 79 w 79"/>
                    <a:gd name="T7" fmla="*/ 4 h 4"/>
                    <a:gd name="T8" fmla="*/ 75 w 79"/>
                    <a:gd name="T9" fmla="*/ 0 h 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9" h="4">
                      <a:moveTo>
                        <a:pt x="75" y="0"/>
                      </a:moveTo>
                      <a:lnTo>
                        <a:pt x="2" y="0"/>
                      </a:lnTo>
                      <a:lnTo>
                        <a:pt x="0" y="4"/>
                      </a:lnTo>
                      <a:lnTo>
                        <a:pt x="79" y="4"/>
                      </a:lnTo>
                      <a:lnTo>
                        <a:pt x="75"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35" name="Freeform 138"/>
                <p:cNvSpPr>
                  <a:spLocks/>
                </p:cNvSpPr>
                <p:nvPr/>
              </p:nvSpPr>
              <p:spPr bwMode="auto">
                <a:xfrm>
                  <a:off x="10291" y="4001"/>
                  <a:ext cx="75" cy="2"/>
                </a:xfrm>
                <a:custGeom>
                  <a:avLst/>
                  <a:gdLst>
                    <a:gd name="T0" fmla="*/ 75 w 75"/>
                    <a:gd name="T1" fmla="*/ 0 h 2"/>
                    <a:gd name="T2" fmla="*/ 2 w 75"/>
                    <a:gd name="T3" fmla="*/ 0 h 2"/>
                    <a:gd name="T4" fmla="*/ 0 w 75"/>
                    <a:gd name="T5" fmla="*/ 2 h 2"/>
                    <a:gd name="T6" fmla="*/ 75 w 75"/>
                    <a:gd name="T7" fmla="*/ 2 h 2"/>
                    <a:gd name="T8" fmla="*/ 75 w 75"/>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2">
                      <a:moveTo>
                        <a:pt x="75" y="0"/>
                      </a:moveTo>
                      <a:lnTo>
                        <a:pt x="2" y="0"/>
                      </a:lnTo>
                      <a:lnTo>
                        <a:pt x="0" y="2"/>
                      </a:lnTo>
                      <a:lnTo>
                        <a:pt x="75" y="2"/>
                      </a:lnTo>
                      <a:lnTo>
                        <a:pt x="75" y="0"/>
                      </a:lnTo>
                      <a:close/>
                    </a:path>
                  </a:pathLst>
                </a:custGeom>
                <a:solidFill>
                  <a:srgbClr val="CCCCCC"/>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36" name="Freeform 139"/>
                <p:cNvSpPr>
                  <a:spLocks/>
                </p:cNvSpPr>
                <p:nvPr/>
              </p:nvSpPr>
              <p:spPr bwMode="auto">
                <a:xfrm>
                  <a:off x="10291" y="4001"/>
                  <a:ext cx="75" cy="2"/>
                </a:xfrm>
                <a:custGeom>
                  <a:avLst/>
                  <a:gdLst>
                    <a:gd name="T0" fmla="*/ 75 w 75"/>
                    <a:gd name="T1" fmla="*/ 0 h 2"/>
                    <a:gd name="T2" fmla="*/ 2 w 75"/>
                    <a:gd name="T3" fmla="*/ 0 h 2"/>
                    <a:gd name="T4" fmla="*/ 0 w 75"/>
                    <a:gd name="T5" fmla="*/ 2 h 2"/>
                    <a:gd name="T6" fmla="*/ 75 w 75"/>
                    <a:gd name="T7" fmla="*/ 2 h 2"/>
                    <a:gd name="T8" fmla="*/ 75 w 75"/>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2">
                      <a:moveTo>
                        <a:pt x="75" y="0"/>
                      </a:moveTo>
                      <a:lnTo>
                        <a:pt x="2" y="0"/>
                      </a:lnTo>
                      <a:lnTo>
                        <a:pt x="0" y="2"/>
                      </a:lnTo>
                      <a:lnTo>
                        <a:pt x="75" y="2"/>
                      </a:lnTo>
                      <a:lnTo>
                        <a:pt x="75"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37" name="Freeform 140"/>
                <p:cNvSpPr>
                  <a:spLocks/>
                </p:cNvSpPr>
                <p:nvPr/>
              </p:nvSpPr>
              <p:spPr bwMode="auto">
                <a:xfrm>
                  <a:off x="10218" y="4005"/>
                  <a:ext cx="4" cy="11"/>
                </a:xfrm>
                <a:custGeom>
                  <a:avLst/>
                  <a:gdLst>
                    <a:gd name="T0" fmla="*/ 0 w 4"/>
                    <a:gd name="T1" fmla="*/ 0 h 11"/>
                    <a:gd name="T2" fmla="*/ 0 w 4"/>
                    <a:gd name="T3" fmla="*/ 0 h 11"/>
                    <a:gd name="T4" fmla="*/ 0 w 4"/>
                    <a:gd name="T5" fmla="*/ 11 h 11"/>
                    <a:gd name="T6" fmla="*/ 4 w 4"/>
                    <a:gd name="T7" fmla="*/ 0 h 11"/>
                    <a:gd name="T8" fmla="*/ 0 w 4"/>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1">
                      <a:moveTo>
                        <a:pt x="0" y="0"/>
                      </a:moveTo>
                      <a:lnTo>
                        <a:pt x="0" y="0"/>
                      </a:lnTo>
                      <a:lnTo>
                        <a:pt x="0" y="11"/>
                      </a:lnTo>
                      <a:lnTo>
                        <a:pt x="4" y="0"/>
                      </a:lnTo>
                      <a:lnTo>
                        <a:pt x="0" y="0"/>
                      </a:lnTo>
                      <a:close/>
                    </a:path>
                  </a:pathLst>
                </a:custGeom>
                <a:solidFill>
                  <a:srgbClr val="000000"/>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38" name="Freeform 141"/>
                <p:cNvSpPr>
                  <a:spLocks/>
                </p:cNvSpPr>
                <p:nvPr/>
              </p:nvSpPr>
              <p:spPr bwMode="auto">
                <a:xfrm>
                  <a:off x="10218" y="4005"/>
                  <a:ext cx="4" cy="11"/>
                </a:xfrm>
                <a:custGeom>
                  <a:avLst/>
                  <a:gdLst>
                    <a:gd name="T0" fmla="*/ 0 w 4"/>
                    <a:gd name="T1" fmla="*/ 0 h 11"/>
                    <a:gd name="T2" fmla="*/ 0 w 4"/>
                    <a:gd name="T3" fmla="*/ 0 h 11"/>
                    <a:gd name="T4" fmla="*/ 0 w 4"/>
                    <a:gd name="T5" fmla="*/ 11 h 11"/>
                    <a:gd name="T6" fmla="*/ 4 w 4"/>
                    <a:gd name="T7" fmla="*/ 0 h 11"/>
                    <a:gd name="T8" fmla="*/ 0 w 4"/>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1">
                      <a:moveTo>
                        <a:pt x="0" y="0"/>
                      </a:moveTo>
                      <a:lnTo>
                        <a:pt x="0" y="0"/>
                      </a:lnTo>
                      <a:lnTo>
                        <a:pt x="0" y="11"/>
                      </a:lnTo>
                      <a:lnTo>
                        <a:pt x="4" y="0"/>
                      </a:lnTo>
                      <a:lnTo>
                        <a:pt x="0"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39" name="Freeform 142"/>
                <p:cNvSpPr>
                  <a:spLocks/>
                </p:cNvSpPr>
                <p:nvPr/>
              </p:nvSpPr>
              <p:spPr bwMode="auto">
                <a:xfrm>
                  <a:off x="10287" y="4005"/>
                  <a:ext cx="2" cy="11"/>
                </a:xfrm>
                <a:custGeom>
                  <a:avLst/>
                  <a:gdLst>
                    <a:gd name="T0" fmla="*/ 2 w 2"/>
                    <a:gd name="T1" fmla="*/ 0 h 11"/>
                    <a:gd name="T2" fmla="*/ 2 w 2"/>
                    <a:gd name="T3" fmla="*/ 0 h 11"/>
                    <a:gd name="T4" fmla="*/ 2 w 2"/>
                    <a:gd name="T5" fmla="*/ 11 h 11"/>
                    <a:gd name="T6" fmla="*/ 0 w 2"/>
                    <a:gd name="T7" fmla="*/ 0 h 11"/>
                    <a:gd name="T8" fmla="*/ 2 w 2"/>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11">
                      <a:moveTo>
                        <a:pt x="2" y="0"/>
                      </a:moveTo>
                      <a:lnTo>
                        <a:pt x="2" y="0"/>
                      </a:lnTo>
                      <a:lnTo>
                        <a:pt x="2" y="11"/>
                      </a:lnTo>
                      <a:lnTo>
                        <a:pt x="0" y="0"/>
                      </a:lnTo>
                      <a:lnTo>
                        <a:pt x="2" y="0"/>
                      </a:lnTo>
                      <a:close/>
                    </a:path>
                  </a:pathLst>
                </a:custGeom>
                <a:solidFill>
                  <a:srgbClr val="000000"/>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40" name="Freeform 143"/>
                <p:cNvSpPr>
                  <a:spLocks/>
                </p:cNvSpPr>
                <p:nvPr/>
              </p:nvSpPr>
              <p:spPr bwMode="auto">
                <a:xfrm>
                  <a:off x="10287" y="4005"/>
                  <a:ext cx="2" cy="11"/>
                </a:xfrm>
                <a:custGeom>
                  <a:avLst/>
                  <a:gdLst>
                    <a:gd name="T0" fmla="*/ 2 w 2"/>
                    <a:gd name="T1" fmla="*/ 0 h 11"/>
                    <a:gd name="T2" fmla="*/ 2 w 2"/>
                    <a:gd name="T3" fmla="*/ 0 h 11"/>
                    <a:gd name="T4" fmla="*/ 2 w 2"/>
                    <a:gd name="T5" fmla="*/ 11 h 11"/>
                    <a:gd name="T6" fmla="*/ 0 w 2"/>
                    <a:gd name="T7" fmla="*/ 0 h 11"/>
                    <a:gd name="T8" fmla="*/ 2 w 2"/>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11">
                      <a:moveTo>
                        <a:pt x="2" y="0"/>
                      </a:moveTo>
                      <a:lnTo>
                        <a:pt x="2" y="0"/>
                      </a:lnTo>
                      <a:lnTo>
                        <a:pt x="2" y="11"/>
                      </a:lnTo>
                      <a:lnTo>
                        <a:pt x="0" y="0"/>
                      </a:lnTo>
                      <a:lnTo>
                        <a:pt x="2"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41" name="Rectangle 144"/>
                <p:cNvSpPr>
                  <a:spLocks noChangeArrowheads="1"/>
                </p:cNvSpPr>
                <p:nvPr/>
              </p:nvSpPr>
              <p:spPr bwMode="auto">
                <a:xfrm>
                  <a:off x="10191" y="4023"/>
                  <a:ext cx="13" cy="2"/>
                </a:xfrm>
                <a:prstGeom prst="rect">
                  <a:avLst/>
                </a:prstGeom>
                <a:solidFill>
                  <a:srgbClr val="83FF00"/>
                </a:solidFill>
                <a:ln w="127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42" name="Rectangle 145"/>
                <p:cNvSpPr>
                  <a:spLocks noChangeArrowheads="1"/>
                </p:cNvSpPr>
                <p:nvPr/>
              </p:nvSpPr>
              <p:spPr bwMode="auto">
                <a:xfrm>
                  <a:off x="10191" y="4023"/>
                  <a:ext cx="13" cy="2"/>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43" name="Freeform 146"/>
                <p:cNvSpPr>
                  <a:spLocks/>
                </p:cNvSpPr>
                <p:nvPr/>
              </p:nvSpPr>
              <p:spPr bwMode="auto">
                <a:xfrm>
                  <a:off x="10138" y="4001"/>
                  <a:ext cx="78" cy="2"/>
                </a:xfrm>
                <a:custGeom>
                  <a:avLst/>
                  <a:gdLst>
                    <a:gd name="T0" fmla="*/ 75 w 78"/>
                    <a:gd name="T1" fmla="*/ 0 h 2"/>
                    <a:gd name="T2" fmla="*/ 2 w 78"/>
                    <a:gd name="T3" fmla="*/ 0 h 2"/>
                    <a:gd name="T4" fmla="*/ 0 w 78"/>
                    <a:gd name="T5" fmla="*/ 2 h 2"/>
                    <a:gd name="T6" fmla="*/ 78 w 78"/>
                    <a:gd name="T7" fmla="*/ 2 h 2"/>
                    <a:gd name="T8" fmla="*/ 75 w 78"/>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8" h="2">
                      <a:moveTo>
                        <a:pt x="75" y="0"/>
                      </a:moveTo>
                      <a:lnTo>
                        <a:pt x="2" y="0"/>
                      </a:lnTo>
                      <a:lnTo>
                        <a:pt x="0" y="2"/>
                      </a:lnTo>
                      <a:lnTo>
                        <a:pt x="78" y="2"/>
                      </a:lnTo>
                      <a:lnTo>
                        <a:pt x="75" y="0"/>
                      </a:lnTo>
                      <a:close/>
                    </a:path>
                  </a:pathLst>
                </a:custGeom>
                <a:solidFill>
                  <a:srgbClr val="CCCCCC"/>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44" name="Freeform 147"/>
                <p:cNvSpPr>
                  <a:spLocks/>
                </p:cNvSpPr>
                <p:nvPr/>
              </p:nvSpPr>
              <p:spPr bwMode="auto">
                <a:xfrm>
                  <a:off x="10138" y="4001"/>
                  <a:ext cx="78" cy="2"/>
                </a:xfrm>
                <a:custGeom>
                  <a:avLst/>
                  <a:gdLst>
                    <a:gd name="T0" fmla="*/ 75 w 78"/>
                    <a:gd name="T1" fmla="*/ 0 h 2"/>
                    <a:gd name="T2" fmla="*/ 2 w 78"/>
                    <a:gd name="T3" fmla="*/ 0 h 2"/>
                    <a:gd name="T4" fmla="*/ 0 w 78"/>
                    <a:gd name="T5" fmla="*/ 2 h 2"/>
                    <a:gd name="T6" fmla="*/ 78 w 78"/>
                    <a:gd name="T7" fmla="*/ 2 h 2"/>
                    <a:gd name="T8" fmla="*/ 75 w 78"/>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8" h="2">
                      <a:moveTo>
                        <a:pt x="75" y="0"/>
                      </a:moveTo>
                      <a:lnTo>
                        <a:pt x="2" y="0"/>
                      </a:lnTo>
                      <a:lnTo>
                        <a:pt x="0" y="2"/>
                      </a:lnTo>
                      <a:lnTo>
                        <a:pt x="78" y="2"/>
                      </a:lnTo>
                      <a:lnTo>
                        <a:pt x="75"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45" name="Freeform 148"/>
                <p:cNvSpPr>
                  <a:spLocks/>
                </p:cNvSpPr>
                <p:nvPr/>
              </p:nvSpPr>
              <p:spPr bwMode="auto">
                <a:xfrm>
                  <a:off x="10303" y="4020"/>
                  <a:ext cx="25" cy="8"/>
                </a:xfrm>
                <a:custGeom>
                  <a:avLst/>
                  <a:gdLst>
                    <a:gd name="T0" fmla="*/ 25 w 25"/>
                    <a:gd name="T1" fmla="*/ 4 h 8"/>
                    <a:gd name="T2" fmla="*/ 25 w 25"/>
                    <a:gd name="T3" fmla="*/ 2 h 8"/>
                    <a:gd name="T4" fmla="*/ 25 w 25"/>
                    <a:gd name="T5" fmla="*/ 2 h 8"/>
                    <a:gd name="T6" fmla="*/ 25 w 25"/>
                    <a:gd name="T7" fmla="*/ 2 h 8"/>
                    <a:gd name="T8" fmla="*/ 23 w 25"/>
                    <a:gd name="T9" fmla="*/ 2 h 8"/>
                    <a:gd name="T10" fmla="*/ 23 w 25"/>
                    <a:gd name="T11" fmla="*/ 0 h 8"/>
                    <a:gd name="T12" fmla="*/ 23 w 25"/>
                    <a:gd name="T13" fmla="*/ 0 h 8"/>
                    <a:gd name="T14" fmla="*/ 21 w 25"/>
                    <a:gd name="T15" fmla="*/ 0 h 8"/>
                    <a:gd name="T16" fmla="*/ 21 w 25"/>
                    <a:gd name="T17" fmla="*/ 0 h 8"/>
                    <a:gd name="T18" fmla="*/ 4 w 25"/>
                    <a:gd name="T19" fmla="*/ 0 h 8"/>
                    <a:gd name="T20" fmla="*/ 2 w 25"/>
                    <a:gd name="T21" fmla="*/ 0 h 8"/>
                    <a:gd name="T22" fmla="*/ 2 w 25"/>
                    <a:gd name="T23" fmla="*/ 0 h 8"/>
                    <a:gd name="T24" fmla="*/ 2 w 25"/>
                    <a:gd name="T25" fmla="*/ 0 h 8"/>
                    <a:gd name="T26" fmla="*/ 0 w 25"/>
                    <a:gd name="T27" fmla="*/ 2 h 8"/>
                    <a:gd name="T28" fmla="*/ 0 w 25"/>
                    <a:gd name="T29" fmla="*/ 2 h 8"/>
                    <a:gd name="T30" fmla="*/ 0 w 25"/>
                    <a:gd name="T31" fmla="*/ 2 h 8"/>
                    <a:gd name="T32" fmla="*/ 0 w 25"/>
                    <a:gd name="T33" fmla="*/ 2 h 8"/>
                    <a:gd name="T34" fmla="*/ 0 w 25"/>
                    <a:gd name="T35" fmla="*/ 4 h 8"/>
                    <a:gd name="T36" fmla="*/ 0 w 25"/>
                    <a:gd name="T37" fmla="*/ 4 h 8"/>
                    <a:gd name="T38" fmla="*/ 0 w 25"/>
                    <a:gd name="T39" fmla="*/ 6 h 8"/>
                    <a:gd name="T40" fmla="*/ 0 w 25"/>
                    <a:gd name="T41" fmla="*/ 6 h 8"/>
                    <a:gd name="T42" fmla="*/ 0 w 25"/>
                    <a:gd name="T43" fmla="*/ 6 h 8"/>
                    <a:gd name="T44" fmla="*/ 0 w 25"/>
                    <a:gd name="T45" fmla="*/ 6 h 8"/>
                    <a:gd name="T46" fmla="*/ 2 w 25"/>
                    <a:gd name="T47" fmla="*/ 8 h 8"/>
                    <a:gd name="T48" fmla="*/ 2 w 25"/>
                    <a:gd name="T49" fmla="*/ 8 h 8"/>
                    <a:gd name="T50" fmla="*/ 2 w 25"/>
                    <a:gd name="T51" fmla="*/ 8 h 8"/>
                    <a:gd name="T52" fmla="*/ 4 w 25"/>
                    <a:gd name="T53" fmla="*/ 8 h 8"/>
                    <a:gd name="T54" fmla="*/ 21 w 25"/>
                    <a:gd name="T55" fmla="*/ 8 h 8"/>
                    <a:gd name="T56" fmla="*/ 21 w 25"/>
                    <a:gd name="T57" fmla="*/ 8 h 8"/>
                    <a:gd name="T58" fmla="*/ 23 w 25"/>
                    <a:gd name="T59" fmla="*/ 8 h 8"/>
                    <a:gd name="T60" fmla="*/ 23 w 25"/>
                    <a:gd name="T61" fmla="*/ 8 h 8"/>
                    <a:gd name="T62" fmla="*/ 23 w 25"/>
                    <a:gd name="T63" fmla="*/ 6 h 8"/>
                    <a:gd name="T64" fmla="*/ 25 w 25"/>
                    <a:gd name="T65" fmla="*/ 6 h 8"/>
                    <a:gd name="T66" fmla="*/ 25 w 25"/>
                    <a:gd name="T67" fmla="*/ 6 h 8"/>
                    <a:gd name="T68" fmla="*/ 25 w 25"/>
                    <a:gd name="T69" fmla="*/ 6 h 8"/>
                    <a:gd name="T70" fmla="*/ 25 w 25"/>
                    <a:gd name="T71" fmla="*/ 4 h 8"/>
                    <a:gd name="T72" fmla="*/ 25 w 25"/>
                    <a:gd name="T73" fmla="*/ 4 h 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5" h="8">
                      <a:moveTo>
                        <a:pt x="25" y="4"/>
                      </a:moveTo>
                      <a:lnTo>
                        <a:pt x="25" y="2"/>
                      </a:lnTo>
                      <a:lnTo>
                        <a:pt x="23" y="2"/>
                      </a:lnTo>
                      <a:lnTo>
                        <a:pt x="23" y="0"/>
                      </a:lnTo>
                      <a:lnTo>
                        <a:pt x="21" y="0"/>
                      </a:lnTo>
                      <a:lnTo>
                        <a:pt x="4" y="0"/>
                      </a:lnTo>
                      <a:lnTo>
                        <a:pt x="2" y="0"/>
                      </a:lnTo>
                      <a:lnTo>
                        <a:pt x="0" y="2"/>
                      </a:lnTo>
                      <a:lnTo>
                        <a:pt x="0" y="4"/>
                      </a:lnTo>
                      <a:lnTo>
                        <a:pt x="0" y="6"/>
                      </a:lnTo>
                      <a:lnTo>
                        <a:pt x="2" y="8"/>
                      </a:lnTo>
                      <a:lnTo>
                        <a:pt x="4" y="8"/>
                      </a:lnTo>
                      <a:lnTo>
                        <a:pt x="21" y="8"/>
                      </a:lnTo>
                      <a:lnTo>
                        <a:pt x="23" y="8"/>
                      </a:lnTo>
                      <a:lnTo>
                        <a:pt x="23" y="6"/>
                      </a:lnTo>
                      <a:lnTo>
                        <a:pt x="25" y="6"/>
                      </a:lnTo>
                      <a:lnTo>
                        <a:pt x="25" y="4"/>
                      </a:lnTo>
                      <a:close/>
                    </a:path>
                  </a:pathLst>
                </a:custGeom>
                <a:solidFill>
                  <a:srgbClr val="D8D8D8"/>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46" name="Freeform 149"/>
                <p:cNvSpPr>
                  <a:spLocks/>
                </p:cNvSpPr>
                <p:nvPr/>
              </p:nvSpPr>
              <p:spPr bwMode="auto">
                <a:xfrm>
                  <a:off x="10303" y="4020"/>
                  <a:ext cx="25" cy="8"/>
                </a:xfrm>
                <a:custGeom>
                  <a:avLst/>
                  <a:gdLst>
                    <a:gd name="T0" fmla="*/ 25 w 25"/>
                    <a:gd name="T1" fmla="*/ 4 h 8"/>
                    <a:gd name="T2" fmla="*/ 25 w 25"/>
                    <a:gd name="T3" fmla="*/ 2 h 8"/>
                    <a:gd name="T4" fmla="*/ 25 w 25"/>
                    <a:gd name="T5" fmla="*/ 2 h 8"/>
                    <a:gd name="T6" fmla="*/ 25 w 25"/>
                    <a:gd name="T7" fmla="*/ 2 h 8"/>
                    <a:gd name="T8" fmla="*/ 23 w 25"/>
                    <a:gd name="T9" fmla="*/ 2 h 8"/>
                    <a:gd name="T10" fmla="*/ 23 w 25"/>
                    <a:gd name="T11" fmla="*/ 0 h 8"/>
                    <a:gd name="T12" fmla="*/ 23 w 25"/>
                    <a:gd name="T13" fmla="*/ 0 h 8"/>
                    <a:gd name="T14" fmla="*/ 21 w 25"/>
                    <a:gd name="T15" fmla="*/ 0 h 8"/>
                    <a:gd name="T16" fmla="*/ 21 w 25"/>
                    <a:gd name="T17" fmla="*/ 0 h 8"/>
                    <a:gd name="T18" fmla="*/ 4 w 25"/>
                    <a:gd name="T19" fmla="*/ 0 h 8"/>
                    <a:gd name="T20" fmla="*/ 2 w 25"/>
                    <a:gd name="T21" fmla="*/ 0 h 8"/>
                    <a:gd name="T22" fmla="*/ 2 w 25"/>
                    <a:gd name="T23" fmla="*/ 0 h 8"/>
                    <a:gd name="T24" fmla="*/ 2 w 25"/>
                    <a:gd name="T25" fmla="*/ 0 h 8"/>
                    <a:gd name="T26" fmla="*/ 0 w 25"/>
                    <a:gd name="T27" fmla="*/ 2 h 8"/>
                    <a:gd name="T28" fmla="*/ 0 w 25"/>
                    <a:gd name="T29" fmla="*/ 2 h 8"/>
                    <a:gd name="T30" fmla="*/ 0 w 25"/>
                    <a:gd name="T31" fmla="*/ 2 h 8"/>
                    <a:gd name="T32" fmla="*/ 0 w 25"/>
                    <a:gd name="T33" fmla="*/ 2 h 8"/>
                    <a:gd name="T34" fmla="*/ 0 w 25"/>
                    <a:gd name="T35" fmla="*/ 4 h 8"/>
                    <a:gd name="T36" fmla="*/ 0 w 25"/>
                    <a:gd name="T37" fmla="*/ 4 h 8"/>
                    <a:gd name="T38" fmla="*/ 0 w 25"/>
                    <a:gd name="T39" fmla="*/ 6 h 8"/>
                    <a:gd name="T40" fmla="*/ 0 w 25"/>
                    <a:gd name="T41" fmla="*/ 6 h 8"/>
                    <a:gd name="T42" fmla="*/ 0 w 25"/>
                    <a:gd name="T43" fmla="*/ 6 h 8"/>
                    <a:gd name="T44" fmla="*/ 0 w 25"/>
                    <a:gd name="T45" fmla="*/ 6 h 8"/>
                    <a:gd name="T46" fmla="*/ 2 w 25"/>
                    <a:gd name="T47" fmla="*/ 8 h 8"/>
                    <a:gd name="T48" fmla="*/ 2 w 25"/>
                    <a:gd name="T49" fmla="*/ 8 h 8"/>
                    <a:gd name="T50" fmla="*/ 2 w 25"/>
                    <a:gd name="T51" fmla="*/ 8 h 8"/>
                    <a:gd name="T52" fmla="*/ 4 w 25"/>
                    <a:gd name="T53" fmla="*/ 8 h 8"/>
                    <a:gd name="T54" fmla="*/ 21 w 25"/>
                    <a:gd name="T55" fmla="*/ 8 h 8"/>
                    <a:gd name="T56" fmla="*/ 21 w 25"/>
                    <a:gd name="T57" fmla="*/ 8 h 8"/>
                    <a:gd name="T58" fmla="*/ 23 w 25"/>
                    <a:gd name="T59" fmla="*/ 8 h 8"/>
                    <a:gd name="T60" fmla="*/ 23 w 25"/>
                    <a:gd name="T61" fmla="*/ 8 h 8"/>
                    <a:gd name="T62" fmla="*/ 23 w 25"/>
                    <a:gd name="T63" fmla="*/ 6 h 8"/>
                    <a:gd name="T64" fmla="*/ 25 w 25"/>
                    <a:gd name="T65" fmla="*/ 6 h 8"/>
                    <a:gd name="T66" fmla="*/ 25 w 25"/>
                    <a:gd name="T67" fmla="*/ 6 h 8"/>
                    <a:gd name="T68" fmla="*/ 25 w 25"/>
                    <a:gd name="T69" fmla="*/ 6 h 8"/>
                    <a:gd name="T70" fmla="*/ 25 w 25"/>
                    <a:gd name="T71" fmla="*/ 4 h 8"/>
                    <a:gd name="T72" fmla="*/ 25 w 25"/>
                    <a:gd name="T73" fmla="*/ 4 h 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5" h="8">
                      <a:moveTo>
                        <a:pt x="25" y="4"/>
                      </a:moveTo>
                      <a:lnTo>
                        <a:pt x="25" y="2"/>
                      </a:lnTo>
                      <a:lnTo>
                        <a:pt x="23" y="2"/>
                      </a:lnTo>
                      <a:lnTo>
                        <a:pt x="23" y="0"/>
                      </a:lnTo>
                      <a:lnTo>
                        <a:pt x="21" y="0"/>
                      </a:lnTo>
                      <a:lnTo>
                        <a:pt x="4" y="0"/>
                      </a:lnTo>
                      <a:lnTo>
                        <a:pt x="2" y="0"/>
                      </a:lnTo>
                      <a:lnTo>
                        <a:pt x="0" y="2"/>
                      </a:lnTo>
                      <a:lnTo>
                        <a:pt x="0" y="4"/>
                      </a:lnTo>
                      <a:lnTo>
                        <a:pt x="0" y="6"/>
                      </a:lnTo>
                      <a:lnTo>
                        <a:pt x="2" y="8"/>
                      </a:lnTo>
                      <a:lnTo>
                        <a:pt x="4" y="8"/>
                      </a:lnTo>
                      <a:lnTo>
                        <a:pt x="21" y="8"/>
                      </a:lnTo>
                      <a:lnTo>
                        <a:pt x="23" y="8"/>
                      </a:lnTo>
                      <a:lnTo>
                        <a:pt x="23" y="6"/>
                      </a:lnTo>
                      <a:lnTo>
                        <a:pt x="25" y="6"/>
                      </a:lnTo>
                      <a:lnTo>
                        <a:pt x="25" y="4"/>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47" name="Line 150"/>
                <p:cNvSpPr>
                  <a:spLocks noChangeShapeType="1"/>
                </p:cNvSpPr>
                <p:nvPr/>
              </p:nvSpPr>
              <p:spPr bwMode="auto">
                <a:xfrm>
                  <a:off x="10130" y="3659"/>
                  <a:ext cx="476" cy="1"/>
                </a:xfrm>
                <a:prstGeom prst="line">
                  <a:avLst/>
                </a:prstGeom>
                <a:noFill/>
                <a:ln w="3810">
                  <a:solidFill>
                    <a:srgbClr val="000000"/>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48" name="Rectangle 151"/>
                <p:cNvSpPr>
                  <a:spLocks noChangeArrowheads="1"/>
                </p:cNvSpPr>
                <p:nvPr/>
              </p:nvSpPr>
              <p:spPr bwMode="auto">
                <a:xfrm>
                  <a:off x="10237" y="3551"/>
                  <a:ext cx="266" cy="61"/>
                </a:xfrm>
                <a:prstGeom prst="rect">
                  <a:avLst/>
                </a:prstGeom>
                <a:solidFill>
                  <a:srgbClr val="E5E5E5"/>
                </a:solidFill>
                <a:ln w="127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49" name="Rectangle 152"/>
                <p:cNvSpPr>
                  <a:spLocks noChangeArrowheads="1"/>
                </p:cNvSpPr>
                <p:nvPr/>
              </p:nvSpPr>
              <p:spPr bwMode="auto">
                <a:xfrm>
                  <a:off x="10237" y="3551"/>
                  <a:ext cx="266" cy="61"/>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50" name="Rectangle 153"/>
                <p:cNvSpPr>
                  <a:spLocks noChangeArrowheads="1"/>
                </p:cNvSpPr>
                <p:nvPr/>
              </p:nvSpPr>
              <p:spPr bwMode="auto">
                <a:xfrm>
                  <a:off x="10258" y="3554"/>
                  <a:ext cx="226" cy="43"/>
                </a:xfrm>
                <a:prstGeom prst="rect">
                  <a:avLst/>
                </a:prstGeom>
                <a:solidFill>
                  <a:srgbClr val="000000"/>
                </a:solidFill>
                <a:ln w="127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51" name="Rectangle 154"/>
                <p:cNvSpPr>
                  <a:spLocks noChangeArrowheads="1"/>
                </p:cNvSpPr>
                <p:nvPr/>
              </p:nvSpPr>
              <p:spPr bwMode="auto">
                <a:xfrm>
                  <a:off x="10258" y="3554"/>
                  <a:ext cx="226" cy="43"/>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52" name="Freeform 155"/>
                <p:cNvSpPr>
                  <a:spLocks/>
                </p:cNvSpPr>
                <p:nvPr/>
              </p:nvSpPr>
              <p:spPr bwMode="auto">
                <a:xfrm>
                  <a:off x="10257" y="3550"/>
                  <a:ext cx="228" cy="46"/>
                </a:xfrm>
                <a:custGeom>
                  <a:avLst/>
                  <a:gdLst>
                    <a:gd name="T0" fmla="*/ 0 w 228"/>
                    <a:gd name="T1" fmla="*/ 0 h 46"/>
                    <a:gd name="T2" fmla="*/ 0 w 228"/>
                    <a:gd name="T3" fmla="*/ 42 h 46"/>
                    <a:gd name="T4" fmla="*/ 11 w 228"/>
                    <a:gd name="T5" fmla="*/ 42 h 46"/>
                    <a:gd name="T6" fmla="*/ 11 w 228"/>
                    <a:gd name="T7" fmla="*/ 46 h 46"/>
                    <a:gd name="T8" fmla="*/ 215 w 228"/>
                    <a:gd name="T9" fmla="*/ 46 h 46"/>
                    <a:gd name="T10" fmla="*/ 215 w 228"/>
                    <a:gd name="T11" fmla="*/ 42 h 46"/>
                    <a:gd name="T12" fmla="*/ 228 w 228"/>
                    <a:gd name="T13" fmla="*/ 42 h 46"/>
                    <a:gd name="T14" fmla="*/ 228 w 228"/>
                    <a:gd name="T15" fmla="*/ 0 h 46"/>
                    <a:gd name="T16" fmla="*/ 0 w 228"/>
                    <a:gd name="T17" fmla="*/ 0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8" h="46">
                      <a:moveTo>
                        <a:pt x="0" y="0"/>
                      </a:moveTo>
                      <a:lnTo>
                        <a:pt x="0" y="42"/>
                      </a:lnTo>
                      <a:lnTo>
                        <a:pt x="11" y="42"/>
                      </a:lnTo>
                      <a:lnTo>
                        <a:pt x="11" y="46"/>
                      </a:lnTo>
                      <a:lnTo>
                        <a:pt x="215" y="46"/>
                      </a:lnTo>
                      <a:lnTo>
                        <a:pt x="215" y="42"/>
                      </a:lnTo>
                      <a:lnTo>
                        <a:pt x="228" y="42"/>
                      </a:lnTo>
                      <a:lnTo>
                        <a:pt x="228" y="0"/>
                      </a:lnTo>
                      <a:lnTo>
                        <a:pt x="0" y="0"/>
                      </a:lnTo>
                      <a:close/>
                    </a:path>
                  </a:pathLst>
                </a:custGeom>
                <a:solidFill>
                  <a:srgbClr val="F2F2F2"/>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53" name="Freeform 156"/>
                <p:cNvSpPr>
                  <a:spLocks/>
                </p:cNvSpPr>
                <p:nvPr/>
              </p:nvSpPr>
              <p:spPr bwMode="auto">
                <a:xfrm>
                  <a:off x="10257" y="3550"/>
                  <a:ext cx="228" cy="46"/>
                </a:xfrm>
                <a:custGeom>
                  <a:avLst/>
                  <a:gdLst>
                    <a:gd name="T0" fmla="*/ 0 w 228"/>
                    <a:gd name="T1" fmla="*/ 0 h 46"/>
                    <a:gd name="T2" fmla="*/ 0 w 228"/>
                    <a:gd name="T3" fmla="*/ 42 h 46"/>
                    <a:gd name="T4" fmla="*/ 11 w 228"/>
                    <a:gd name="T5" fmla="*/ 42 h 46"/>
                    <a:gd name="T6" fmla="*/ 11 w 228"/>
                    <a:gd name="T7" fmla="*/ 46 h 46"/>
                    <a:gd name="T8" fmla="*/ 215 w 228"/>
                    <a:gd name="T9" fmla="*/ 46 h 46"/>
                    <a:gd name="T10" fmla="*/ 215 w 228"/>
                    <a:gd name="T11" fmla="*/ 42 h 46"/>
                    <a:gd name="T12" fmla="*/ 228 w 228"/>
                    <a:gd name="T13" fmla="*/ 42 h 46"/>
                    <a:gd name="T14" fmla="*/ 228 w 228"/>
                    <a:gd name="T15" fmla="*/ 0 h 46"/>
                    <a:gd name="T16" fmla="*/ 0 w 228"/>
                    <a:gd name="T17" fmla="*/ 0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8" h="46">
                      <a:moveTo>
                        <a:pt x="0" y="0"/>
                      </a:moveTo>
                      <a:lnTo>
                        <a:pt x="0" y="42"/>
                      </a:lnTo>
                      <a:lnTo>
                        <a:pt x="11" y="42"/>
                      </a:lnTo>
                      <a:lnTo>
                        <a:pt x="11" y="46"/>
                      </a:lnTo>
                      <a:lnTo>
                        <a:pt x="215" y="46"/>
                      </a:lnTo>
                      <a:lnTo>
                        <a:pt x="215" y="42"/>
                      </a:lnTo>
                      <a:lnTo>
                        <a:pt x="228" y="42"/>
                      </a:lnTo>
                      <a:lnTo>
                        <a:pt x="228" y="0"/>
                      </a:lnTo>
                      <a:lnTo>
                        <a:pt x="0"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54" name="Freeform 157"/>
                <p:cNvSpPr>
                  <a:spLocks/>
                </p:cNvSpPr>
                <p:nvPr/>
              </p:nvSpPr>
              <p:spPr bwMode="auto">
                <a:xfrm>
                  <a:off x="10464" y="3555"/>
                  <a:ext cx="4" cy="37"/>
                </a:xfrm>
                <a:custGeom>
                  <a:avLst/>
                  <a:gdLst>
                    <a:gd name="T0" fmla="*/ 4 w 4"/>
                    <a:gd name="T1" fmla="*/ 2 h 37"/>
                    <a:gd name="T2" fmla="*/ 4 w 4"/>
                    <a:gd name="T3" fmla="*/ 2 h 37"/>
                    <a:gd name="T4" fmla="*/ 4 w 4"/>
                    <a:gd name="T5" fmla="*/ 0 h 37"/>
                    <a:gd name="T6" fmla="*/ 2 w 4"/>
                    <a:gd name="T7" fmla="*/ 0 h 37"/>
                    <a:gd name="T8" fmla="*/ 2 w 4"/>
                    <a:gd name="T9" fmla="*/ 0 h 37"/>
                    <a:gd name="T10" fmla="*/ 2 w 4"/>
                    <a:gd name="T11" fmla="*/ 0 h 37"/>
                    <a:gd name="T12" fmla="*/ 0 w 4"/>
                    <a:gd name="T13" fmla="*/ 0 h 37"/>
                    <a:gd name="T14" fmla="*/ 0 w 4"/>
                    <a:gd name="T15" fmla="*/ 0 h 37"/>
                    <a:gd name="T16" fmla="*/ 0 w 4"/>
                    <a:gd name="T17" fmla="*/ 2 h 37"/>
                    <a:gd name="T18" fmla="*/ 0 w 4"/>
                    <a:gd name="T19" fmla="*/ 2 h 37"/>
                    <a:gd name="T20" fmla="*/ 0 w 4"/>
                    <a:gd name="T21" fmla="*/ 35 h 37"/>
                    <a:gd name="T22" fmla="*/ 0 w 4"/>
                    <a:gd name="T23" fmla="*/ 37 h 37"/>
                    <a:gd name="T24" fmla="*/ 0 w 4"/>
                    <a:gd name="T25" fmla="*/ 37 h 37"/>
                    <a:gd name="T26" fmla="*/ 0 w 4"/>
                    <a:gd name="T27" fmla="*/ 37 h 37"/>
                    <a:gd name="T28" fmla="*/ 2 w 4"/>
                    <a:gd name="T29" fmla="*/ 37 h 37"/>
                    <a:gd name="T30" fmla="*/ 2 w 4"/>
                    <a:gd name="T31" fmla="*/ 37 h 37"/>
                    <a:gd name="T32" fmla="*/ 2 w 4"/>
                    <a:gd name="T33" fmla="*/ 37 h 37"/>
                    <a:gd name="T34" fmla="*/ 4 w 4"/>
                    <a:gd name="T35" fmla="*/ 37 h 37"/>
                    <a:gd name="T36" fmla="*/ 4 w 4"/>
                    <a:gd name="T37" fmla="*/ 37 h 37"/>
                    <a:gd name="T38" fmla="*/ 4 w 4"/>
                    <a:gd name="T39" fmla="*/ 35 h 37"/>
                    <a:gd name="T40" fmla="*/ 4 w 4"/>
                    <a:gd name="T41" fmla="*/ 2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 h="37">
                      <a:moveTo>
                        <a:pt x="4" y="2"/>
                      </a:moveTo>
                      <a:lnTo>
                        <a:pt x="4" y="2"/>
                      </a:lnTo>
                      <a:lnTo>
                        <a:pt x="4" y="0"/>
                      </a:lnTo>
                      <a:lnTo>
                        <a:pt x="2" y="0"/>
                      </a:lnTo>
                      <a:lnTo>
                        <a:pt x="0" y="0"/>
                      </a:lnTo>
                      <a:lnTo>
                        <a:pt x="0" y="2"/>
                      </a:lnTo>
                      <a:lnTo>
                        <a:pt x="0" y="35"/>
                      </a:lnTo>
                      <a:lnTo>
                        <a:pt x="0" y="37"/>
                      </a:lnTo>
                      <a:lnTo>
                        <a:pt x="2" y="37"/>
                      </a:lnTo>
                      <a:lnTo>
                        <a:pt x="4" y="37"/>
                      </a:lnTo>
                      <a:lnTo>
                        <a:pt x="4" y="35"/>
                      </a:lnTo>
                      <a:lnTo>
                        <a:pt x="4" y="2"/>
                      </a:lnTo>
                      <a:close/>
                    </a:path>
                  </a:pathLst>
                </a:custGeom>
                <a:solidFill>
                  <a:srgbClr val="E5E5E5"/>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55" name="Freeform 158"/>
                <p:cNvSpPr>
                  <a:spLocks/>
                </p:cNvSpPr>
                <p:nvPr/>
              </p:nvSpPr>
              <p:spPr bwMode="auto">
                <a:xfrm>
                  <a:off x="10464" y="3555"/>
                  <a:ext cx="4" cy="37"/>
                </a:xfrm>
                <a:custGeom>
                  <a:avLst/>
                  <a:gdLst>
                    <a:gd name="T0" fmla="*/ 4 w 4"/>
                    <a:gd name="T1" fmla="*/ 2 h 37"/>
                    <a:gd name="T2" fmla="*/ 4 w 4"/>
                    <a:gd name="T3" fmla="*/ 2 h 37"/>
                    <a:gd name="T4" fmla="*/ 4 w 4"/>
                    <a:gd name="T5" fmla="*/ 0 h 37"/>
                    <a:gd name="T6" fmla="*/ 2 w 4"/>
                    <a:gd name="T7" fmla="*/ 0 h 37"/>
                    <a:gd name="T8" fmla="*/ 2 w 4"/>
                    <a:gd name="T9" fmla="*/ 0 h 37"/>
                    <a:gd name="T10" fmla="*/ 2 w 4"/>
                    <a:gd name="T11" fmla="*/ 0 h 37"/>
                    <a:gd name="T12" fmla="*/ 0 w 4"/>
                    <a:gd name="T13" fmla="*/ 0 h 37"/>
                    <a:gd name="T14" fmla="*/ 0 w 4"/>
                    <a:gd name="T15" fmla="*/ 0 h 37"/>
                    <a:gd name="T16" fmla="*/ 0 w 4"/>
                    <a:gd name="T17" fmla="*/ 2 h 37"/>
                    <a:gd name="T18" fmla="*/ 0 w 4"/>
                    <a:gd name="T19" fmla="*/ 2 h 37"/>
                    <a:gd name="T20" fmla="*/ 0 w 4"/>
                    <a:gd name="T21" fmla="*/ 35 h 37"/>
                    <a:gd name="T22" fmla="*/ 0 w 4"/>
                    <a:gd name="T23" fmla="*/ 37 h 37"/>
                    <a:gd name="T24" fmla="*/ 0 w 4"/>
                    <a:gd name="T25" fmla="*/ 37 h 37"/>
                    <a:gd name="T26" fmla="*/ 0 w 4"/>
                    <a:gd name="T27" fmla="*/ 37 h 37"/>
                    <a:gd name="T28" fmla="*/ 2 w 4"/>
                    <a:gd name="T29" fmla="*/ 37 h 37"/>
                    <a:gd name="T30" fmla="*/ 2 w 4"/>
                    <a:gd name="T31" fmla="*/ 37 h 37"/>
                    <a:gd name="T32" fmla="*/ 2 w 4"/>
                    <a:gd name="T33" fmla="*/ 37 h 37"/>
                    <a:gd name="T34" fmla="*/ 4 w 4"/>
                    <a:gd name="T35" fmla="*/ 37 h 37"/>
                    <a:gd name="T36" fmla="*/ 4 w 4"/>
                    <a:gd name="T37" fmla="*/ 37 h 37"/>
                    <a:gd name="T38" fmla="*/ 4 w 4"/>
                    <a:gd name="T39" fmla="*/ 35 h 37"/>
                    <a:gd name="T40" fmla="*/ 4 w 4"/>
                    <a:gd name="T41" fmla="*/ 2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 h="37">
                      <a:moveTo>
                        <a:pt x="4" y="2"/>
                      </a:moveTo>
                      <a:lnTo>
                        <a:pt x="4" y="2"/>
                      </a:lnTo>
                      <a:lnTo>
                        <a:pt x="4" y="0"/>
                      </a:lnTo>
                      <a:lnTo>
                        <a:pt x="2" y="0"/>
                      </a:lnTo>
                      <a:lnTo>
                        <a:pt x="0" y="0"/>
                      </a:lnTo>
                      <a:lnTo>
                        <a:pt x="0" y="2"/>
                      </a:lnTo>
                      <a:lnTo>
                        <a:pt x="0" y="35"/>
                      </a:lnTo>
                      <a:lnTo>
                        <a:pt x="0" y="37"/>
                      </a:lnTo>
                      <a:lnTo>
                        <a:pt x="2" y="37"/>
                      </a:lnTo>
                      <a:lnTo>
                        <a:pt x="4" y="37"/>
                      </a:lnTo>
                      <a:lnTo>
                        <a:pt x="4" y="35"/>
                      </a:lnTo>
                      <a:lnTo>
                        <a:pt x="4" y="2"/>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56" name="Freeform 159"/>
                <p:cNvSpPr>
                  <a:spLocks/>
                </p:cNvSpPr>
                <p:nvPr/>
              </p:nvSpPr>
              <p:spPr bwMode="auto">
                <a:xfrm>
                  <a:off x="10272" y="3555"/>
                  <a:ext cx="4" cy="37"/>
                </a:xfrm>
                <a:custGeom>
                  <a:avLst/>
                  <a:gdLst>
                    <a:gd name="T0" fmla="*/ 4 w 4"/>
                    <a:gd name="T1" fmla="*/ 2 h 37"/>
                    <a:gd name="T2" fmla="*/ 4 w 4"/>
                    <a:gd name="T3" fmla="*/ 2 h 37"/>
                    <a:gd name="T4" fmla="*/ 4 w 4"/>
                    <a:gd name="T5" fmla="*/ 0 h 37"/>
                    <a:gd name="T6" fmla="*/ 4 w 4"/>
                    <a:gd name="T7" fmla="*/ 0 h 37"/>
                    <a:gd name="T8" fmla="*/ 2 w 4"/>
                    <a:gd name="T9" fmla="*/ 0 h 37"/>
                    <a:gd name="T10" fmla="*/ 2 w 4"/>
                    <a:gd name="T11" fmla="*/ 0 h 37"/>
                    <a:gd name="T12" fmla="*/ 2 w 4"/>
                    <a:gd name="T13" fmla="*/ 0 h 37"/>
                    <a:gd name="T14" fmla="*/ 0 w 4"/>
                    <a:gd name="T15" fmla="*/ 0 h 37"/>
                    <a:gd name="T16" fmla="*/ 0 w 4"/>
                    <a:gd name="T17" fmla="*/ 2 h 37"/>
                    <a:gd name="T18" fmla="*/ 0 w 4"/>
                    <a:gd name="T19" fmla="*/ 2 h 37"/>
                    <a:gd name="T20" fmla="*/ 0 w 4"/>
                    <a:gd name="T21" fmla="*/ 35 h 37"/>
                    <a:gd name="T22" fmla="*/ 0 w 4"/>
                    <a:gd name="T23" fmla="*/ 37 h 37"/>
                    <a:gd name="T24" fmla="*/ 0 w 4"/>
                    <a:gd name="T25" fmla="*/ 37 h 37"/>
                    <a:gd name="T26" fmla="*/ 2 w 4"/>
                    <a:gd name="T27" fmla="*/ 37 h 37"/>
                    <a:gd name="T28" fmla="*/ 2 w 4"/>
                    <a:gd name="T29" fmla="*/ 37 h 37"/>
                    <a:gd name="T30" fmla="*/ 2 w 4"/>
                    <a:gd name="T31" fmla="*/ 37 h 37"/>
                    <a:gd name="T32" fmla="*/ 4 w 4"/>
                    <a:gd name="T33" fmla="*/ 37 h 37"/>
                    <a:gd name="T34" fmla="*/ 4 w 4"/>
                    <a:gd name="T35" fmla="*/ 37 h 37"/>
                    <a:gd name="T36" fmla="*/ 4 w 4"/>
                    <a:gd name="T37" fmla="*/ 37 h 37"/>
                    <a:gd name="T38" fmla="*/ 4 w 4"/>
                    <a:gd name="T39" fmla="*/ 35 h 37"/>
                    <a:gd name="T40" fmla="*/ 4 w 4"/>
                    <a:gd name="T41" fmla="*/ 2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 h="37">
                      <a:moveTo>
                        <a:pt x="4" y="2"/>
                      </a:moveTo>
                      <a:lnTo>
                        <a:pt x="4" y="2"/>
                      </a:lnTo>
                      <a:lnTo>
                        <a:pt x="4" y="0"/>
                      </a:lnTo>
                      <a:lnTo>
                        <a:pt x="2" y="0"/>
                      </a:lnTo>
                      <a:lnTo>
                        <a:pt x="0" y="0"/>
                      </a:lnTo>
                      <a:lnTo>
                        <a:pt x="0" y="2"/>
                      </a:lnTo>
                      <a:lnTo>
                        <a:pt x="0" y="35"/>
                      </a:lnTo>
                      <a:lnTo>
                        <a:pt x="0" y="37"/>
                      </a:lnTo>
                      <a:lnTo>
                        <a:pt x="2" y="37"/>
                      </a:lnTo>
                      <a:lnTo>
                        <a:pt x="4" y="37"/>
                      </a:lnTo>
                      <a:lnTo>
                        <a:pt x="4" y="35"/>
                      </a:lnTo>
                      <a:lnTo>
                        <a:pt x="4" y="2"/>
                      </a:lnTo>
                      <a:close/>
                    </a:path>
                  </a:pathLst>
                </a:custGeom>
                <a:solidFill>
                  <a:srgbClr val="E5E5E5"/>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57" name="Freeform 160"/>
                <p:cNvSpPr>
                  <a:spLocks/>
                </p:cNvSpPr>
                <p:nvPr/>
              </p:nvSpPr>
              <p:spPr bwMode="auto">
                <a:xfrm>
                  <a:off x="10272" y="3555"/>
                  <a:ext cx="4" cy="37"/>
                </a:xfrm>
                <a:custGeom>
                  <a:avLst/>
                  <a:gdLst>
                    <a:gd name="T0" fmla="*/ 4 w 4"/>
                    <a:gd name="T1" fmla="*/ 2 h 37"/>
                    <a:gd name="T2" fmla="*/ 4 w 4"/>
                    <a:gd name="T3" fmla="*/ 2 h 37"/>
                    <a:gd name="T4" fmla="*/ 4 w 4"/>
                    <a:gd name="T5" fmla="*/ 0 h 37"/>
                    <a:gd name="T6" fmla="*/ 4 w 4"/>
                    <a:gd name="T7" fmla="*/ 0 h 37"/>
                    <a:gd name="T8" fmla="*/ 2 w 4"/>
                    <a:gd name="T9" fmla="*/ 0 h 37"/>
                    <a:gd name="T10" fmla="*/ 2 w 4"/>
                    <a:gd name="T11" fmla="*/ 0 h 37"/>
                    <a:gd name="T12" fmla="*/ 2 w 4"/>
                    <a:gd name="T13" fmla="*/ 0 h 37"/>
                    <a:gd name="T14" fmla="*/ 0 w 4"/>
                    <a:gd name="T15" fmla="*/ 0 h 37"/>
                    <a:gd name="T16" fmla="*/ 0 w 4"/>
                    <a:gd name="T17" fmla="*/ 2 h 37"/>
                    <a:gd name="T18" fmla="*/ 0 w 4"/>
                    <a:gd name="T19" fmla="*/ 2 h 37"/>
                    <a:gd name="T20" fmla="*/ 0 w 4"/>
                    <a:gd name="T21" fmla="*/ 35 h 37"/>
                    <a:gd name="T22" fmla="*/ 0 w 4"/>
                    <a:gd name="T23" fmla="*/ 37 h 37"/>
                    <a:gd name="T24" fmla="*/ 0 w 4"/>
                    <a:gd name="T25" fmla="*/ 37 h 37"/>
                    <a:gd name="T26" fmla="*/ 2 w 4"/>
                    <a:gd name="T27" fmla="*/ 37 h 37"/>
                    <a:gd name="T28" fmla="*/ 2 w 4"/>
                    <a:gd name="T29" fmla="*/ 37 h 37"/>
                    <a:gd name="T30" fmla="*/ 2 w 4"/>
                    <a:gd name="T31" fmla="*/ 37 h 37"/>
                    <a:gd name="T32" fmla="*/ 4 w 4"/>
                    <a:gd name="T33" fmla="*/ 37 h 37"/>
                    <a:gd name="T34" fmla="*/ 4 w 4"/>
                    <a:gd name="T35" fmla="*/ 37 h 37"/>
                    <a:gd name="T36" fmla="*/ 4 w 4"/>
                    <a:gd name="T37" fmla="*/ 37 h 37"/>
                    <a:gd name="T38" fmla="*/ 4 w 4"/>
                    <a:gd name="T39" fmla="*/ 35 h 37"/>
                    <a:gd name="T40" fmla="*/ 4 w 4"/>
                    <a:gd name="T41" fmla="*/ 2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 h="37">
                      <a:moveTo>
                        <a:pt x="4" y="2"/>
                      </a:moveTo>
                      <a:lnTo>
                        <a:pt x="4" y="2"/>
                      </a:lnTo>
                      <a:lnTo>
                        <a:pt x="4" y="0"/>
                      </a:lnTo>
                      <a:lnTo>
                        <a:pt x="2" y="0"/>
                      </a:lnTo>
                      <a:lnTo>
                        <a:pt x="0" y="0"/>
                      </a:lnTo>
                      <a:lnTo>
                        <a:pt x="0" y="2"/>
                      </a:lnTo>
                      <a:lnTo>
                        <a:pt x="0" y="35"/>
                      </a:lnTo>
                      <a:lnTo>
                        <a:pt x="0" y="37"/>
                      </a:lnTo>
                      <a:lnTo>
                        <a:pt x="2" y="37"/>
                      </a:lnTo>
                      <a:lnTo>
                        <a:pt x="4" y="37"/>
                      </a:lnTo>
                      <a:lnTo>
                        <a:pt x="4" y="35"/>
                      </a:lnTo>
                      <a:lnTo>
                        <a:pt x="4" y="2"/>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58" name="Line 161"/>
                <p:cNvSpPr>
                  <a:spLocks noChangeShapeType="1"/>
                </p:cNvSpPr>
                <p:nvPr/>
              </p:nvSpPr>
              <p:spPr bwMode="auto">
                <a:xfrm>
                  <a:off x="10524" y="4602"/>
                  <a:ext cx="1" cy="111"/>
                </a:xfrm>
                <a:prstGeom prst="line">
                  <a:avLst/>
                </a:prstGeom>
                <a:noFill/>
                <a:ln w="5080">
                  <a:solidFill>
                    <a:srgbClr val="7F7F7F"/>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59" name="Rectangle 162"/>
                <p:cNvSpPr>
                  <a:spLocks noChangeArrowheads="1"/>
                </p:cNvSpPr>
                <p:nvPr/>
              </p:nvSpPr>
              <p:spPr bwMode="auto">
                <a:xfrm>
                  <a:off x="10292" y="4100"/>
                  <a:ext cx="173" cy="23"/>
                </a:xfrm>
                <a:prstGeom prst="rect">
                  <a:avLst/>
                </a:prstGeom>
                <a:solidFill>
                  <a:srgbClr val="003F7F"/>
                </a:solidFill>
                <a:ln w="127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260" name="Rectangle 163"/>
                <p:cNvSpPr>
                  <a:spLocks noChangeArrowheads="1"/>
                </p:cNvSpPr>
                <p:nvPr/>
              </p:nvSpPr>
              <p:spPr bwMode="auto">
                <a:xfrm>
                  <a:off x="10292" y="4100"/>
                  <a:ext cx="173" cy="23"/>
                </a:xfrm>
                <a:prstGeom prst="rect">
                  <a:avLst/>
                </a:prstGeom>
                <a:noFill/>
                <a:ln w="1270">
                  <a:solidFill>
                    <a:srgbClr val="003F7F"/>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grpSp>
        </p:grpSp>
        <p:grpSp>
          <p:nvGrpSpPr>
            <p:cNvPr id="8" name="Group 87"/>
            <p:cNvGrpSpPr>
              <a:grpSpLocks/>
            </p:cNvGrpSpPr>
            <p:nvPr/>
          </p:nvGrpSpPr>
          <p:grpSpPr bwMode="auto">
            <a:xfrm>
              <a:off x="2428875" y="4440238"/>
              <a:ext cx="1047750" cy="914400"/>
              <a:chOff x="7303251" y="4025113"/>
              <a:chExt cx="1047750" cy="914400"/>
            </a:xfrm>
          </p:grpSpPr>
          <p:grpSp>
            <p:nvGrpSpPr>
              <p:cNvPr id="109" name="Group 86"/>
              <p:cNvGrpSpPr>
                <a:grpSpLocks/>
              </p:cNvGrpSpPr>
              <p:nvPr/>
            </p:nvGrpSpPr>
            <p:grpSpPr bwMode="auto">
              <a:xfrm>
                <a:off x="7760451" y="4406113"/>
                <a:ext cx="590550" cy="533400"/>
                <a:chOff x="1732" y="4282"/>
                <a:chExt cx="810" cy="480"/>
              </a:xfrm>
            </p:grpSpPr>
            <p:sp>
              <p:nvSpPr>
                <p:cNvPr id="183" name="Freeform 87"/>
                <p:cNvSpPr>
                  <a:spLocks/>
                </p:cNvSpPr>
                <p:nvPr/>
              </p:nvSpPr>
              <p:spPr bwMode="auto">
                <a:xfrm>
                  <a:off x="1732" y="4282"/>
                  <a:ext cx="810" cy="282"/>
                </a:xfrm>
                <a:custGeom>
                  <a:avLst/>
                  <a:gdLst>
                    <a:gd name="T0" fmla="*/ 808 w 810"/>
                    <a:gd name="T1" fmla="*/ 127 h 282"/>
                    <a:gd name="T2" fmla="*/ 798 w 810"/>
                    <a:gd name="T3" fmla="*/ 106 h 282"/>
                    <a:gd name="T4" fmla="*/ 779 w 810"/>
                    <a:gd name="T5" fmla="*/ 85 h 282"/>
                    <a:gd name="T6" fmla="*/ 752 w 810"/>
                    <a:gd name="T7" fmla="*/ 69 h 282"/>
                    <a:gd name="T8" fmla="*/ 718 w 810"/>
                    <a:gd name="T9" fmla="*/ 52 h 282"/>
                    <a:gd name="T10" fmla="*/ 679 w 810"/>
                    <a:gd name="T11" fmla="*/ 37 h 282"/>
                    <a:gd name="T12" fmla="*/ 633 w 810"/>
                    <a:gd name="T13" fmla="*/ 25 h 282"/>
                    <a:gd name="T14" fmla="*/ 581 w 810"/>
                    <a:gd name="T15" fmla="*/ 14 h 282"/>
                    <a:gd name="T16" fmla="*/ 526 w 810"/>
                    <a:gd name="T17" fmla="*/ 6 h 282"/>
                    <a:gd name="T18" fmla="*/ 468 w 810"/>
                    <a:gd name="T19" fmla="*/ 2 h 282"/>
                    <a:gd name="T20" fmla="*/ 405 w 810"/>
                    <a:gd name="T21" fmla="*/ 0 h 282"/>
                    <a:gd name="T22" fmla="*/ 343 w 810"/>
                    <a:gd name="T23" fmla="*/ 2 h 282"/>
                    <a:gd name="T24" fmla="*/ 284 w 810"/>
                    <a:gd name="T25" fmla="*/ 6 h 282"/>
                    <a:gd name="T26" fmla="*/ 230 w 810"/>
                    <a:gd name="T27" fmla="*/ 14 h 282"/>
                    <a:gd name="T28" fmla="*/ 180 w 810"/>
                    <a:gd name="T29" fmla="*/ 25 h 282"/>
                    <a:gd name="T30" fmla="*/ 134 w 810"/>
                    <a:gd name="T31" fmla="*/ 37 h 282"/>
                    <a:gd name="T32" fmla="*/ 92 w 810"/>
                    <a:gd name="T33" fmla="*/ 52 h 282"/>
                    <a:gd name="T34" fmla="*/ 59 w 810"/>
                    <a:gd name="T35" fmla="*/ 69 h 282"/>
                    <a:gd name="T36" fmla="*/ 32 w 810"/>
                    <a:gd name="T37" fmla="*/ 85 h 282"/>
                    <a:gd name="T38" fmla="*/ 13 w 810"/>
                    <a:gd name="T39" fmla="*/ 106 h 282"/>
                    <a:gd name="T40" fmla="*/ 2 w 810"/>
                    <a:gd name="T41" fmla="*/ 127 h 282"/>
                    <a:gd name="T42" fmla="*/ 0 w 810"/>
                    <a:gd name="T43" fmla="*/ 148 h 282"/>
                    <a:gd name="T44" fmla="*/ 9 w 810"/>
                    <a:gd name="T45" fmla="*/ 169 h 282"/>
                    <a:gd name="T46" fmla="*/ 25 w 810"/>
                    <a:gd name="T47" fmla="*/ 190 h 282"/>
                    <a:gd name="T48" fmla="*/ 48 w 810"/>
                    <a:gd name="T49" fmla="*/ 209 h 282"/>
                    <a:gd name="T50" fmla="*/ 82 w 810"/>
                    <a:gd name="T51" fmla="*/ 225 h 282"/>
                    <a:gd name="T52" fmla="*/ 119 w 810"/>
                    <a:gd name="T53" fmla="*/ 242 h 282"/>
                    <a:gd name="T54" fmla="*/ 163 w 810"/>
                    <a:gd name="T55" fmla="*/ 254 h 282"/>
                    <a:gd name="T56" fmla="*/ 213 w 810"/>
                    <a:gd name="T57" fmla="*/ 265 h 282"/>
                    <a:gd name="T58" fmla="*/ 265 w 810"/>
                    <a:gd name="T59" fmla="*/ 273 h 282"/>
                    <a:gd name="T60" fmla="*/ 324 w 810"/>
                    <a:gd name="T61" fmla="*/ 280 h 282"/>
                    <a:gd name="T62" fmla="*/ 384 w 810"/>
                    <a:gd name="T63" fmla="*/ 282 h 282"/>
                    <a:gd name="T64" fmla="*/ 447 w 810"/>
                    <a:gd name="T65" fmla="*/ 282 h 282"/>
                    <a:gd name="T66" fmla="*/ 508 w 810"/>
                    <a:gd name="T67" fmla="*/ 277 h 282"/>
                    <a:gd name="T68" fmla="*/ 564 w 810"/>
                    <a:gd name="T69" fmla="*/ 271 h 282"/>
                    <a:gd name="T70" fmla="*/ 616 w 810"/>
                    <a:gd name="T71" fmla="*/ 263 h 282"/>
                    <a:gd name="T72" fmla="*/ 662 w 810"/>
                    <a:gd name="T73" fmla="*/ 250 h 282"/>
                    <a:gd name="T74" fmla="*/ 706 w 810"/>
                    <a:gd name="T75" fmla="*/ 236 h 282"/>
                    <a:gd name="T76" fmla="*/ 741 w 810"/>
                    <a:gd name="T77" fmla="*/ 221 h 282"/>
                    <a:gd name="T78" fmla="*/ 771 w 810"/>
                    <a:gd name="T79" fmla="*/ 202 h 282"/>
                    <a:gd name="T80" fmla="*/ 791 w 810"/>
                    <a:gd name="T81" fmla="*/ 184 h 282"/>
                    <a:gd name="T82" fmla="*/ 806 w 810"/>
                    <a:gd name="T83" fmla="*/ 163 h 282"/>
                    <a:gd name="T84" fmla="*/ 810 w 810"/>
                    <a:gd name="T85" fmla="*/ 142 h 2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810" h="282">
                      <a:moveTo>
                        <a:pt x="810" y="142"/>
                      </a:moveTo>
                      <a:lnTo>
                        <a:pt x="810" y="133"/>
                      </a:lnTo>
                      <a:lnTo>
                        <a:pt x="808" y="127"/>
                      </a:lnTo>
                      <a:lnTo>
                        <a:pt x="806" y="119"/>
                      </a:lnTo>
                      <a:lnTo>
                        <a:pt x="802" y="113"/>
                      </a:lnTo>
                      <a:lnTo>
                        <a:pt x="798" y="106"/>
                      </a:lnTo>
                      <a:lnTo>
                        <a:pt x="791" y="100"/>
                      </a:lnTo>
                      <a:lnTo>
                        <a:pt x="785" y="92"/>
                      </a:lnTo>
                      <a:lnTo>
                        <a:pt x="779" y="85"/>
                      </a:lnTo>
                      <a:lnTo>
                        <a:pt x="771" y="79"/>
                      </a:lnTo>
                      <a:lnTo>
                        <a:pt x="762" y="73"/>
                      </a:lnTo>
                      <a:lnTo>
                        <a:pt x="752" y="69"/>
                      </a:lnTo>
                      <a:lnTo>
                        <a:pt x="741" y="62"/>
                      </a:lnTo>
                      <a:lnTo>
                        <a:pt x="731" y="56"/>
                      </a:lnTo>
                      <a:lnTo>
                        <a:pt x="718" y="52"/>
                      </a:lnTo>
                      <a:lnTo>
                        <a:pt x="706" y="46"/>
                      </a:lnTo>
                      <a:lnTo>
                        <a:pt x="691" y="42"/>
                      </a:lnTo>
                      <a:lnTo>
                        <a:pt x="679" y="37"/>
                      </a:lnTo>
                      <a:lnTo>
                        <a:pt x="662" y="31"/>
                      </a:lnTo>
                      <a:lnTo>
                        <a:pt x="647" y="27"/>
                      </a:lnTo>
                      <a:lnTo>
                        <a:pt x="633" y="25"/>
                      </a:lnTo>
                      <a:lnTo>
                        <a:pt x="616" y="21"/>
                      </a:lnTo>
                      <a:lnTo>
                        <a:pt x="599" y="17"/>
                      </a:lnTo>
                      <a:lnTo>
                        <a:pt x="581" y="14"/>
                      </a:lnTo>
                      <a:lnTo>
                        <a:pt x="564" y="10"/>
                      </a:lnTo>
                      <a:lnTo>
                        <a:pt x="545" y="8"/>
                      </a:lnTo>
                      <a:lnTo>
                        <a:pt x="526" y="6"/>
                      </a:lnTo>
                      <a:lnTo>
                        <a:pt x="508" y="4"/>
                      </a:lnTo>
                      <a:lnTo>
                        <a:pt x="487" y="2"/>
                      </a:lnTo>
                      <a:lnTo>
                        <a:pt x="468" y="2"/>
                      </a:lnTo>
                      <a:lnTo>
                        <a:pt x="447" y="0"/>
                      </a:lnTo>
                      <a:lnTo>
                        <a:pt x="426" y="0"/>
                      </a:lnTo>
                      <a:lnTo>
                        <a:pt x="405" y="0"/>
                      </a:lnTo>
                      <a:lnTo>
                        <a:pt x="384" y="0"/>
                      </a:lnTo>
                      <a:lnTo>
                        <a:pt x="364" y="0"/>
                      </a:lnTo>
                      <a:lnTo>
                        <a:pt x="343" y="2"/>
                      </a:lnTo>
                      <a:lnTo>
                        <a:pt x="324" y="2"/>
                      </a:lnTo>
                      <a:lnTo>
                        <a:pt x="305" y="4"/>
                      </a:lnTo>
                      <a:lnTo>
                        <a:pt x="284" y="6"/>
                      </a:lnTo>
                      <a:lnTo>
                        <a:pt x="265" y="8"/>
                      </a:lnTo>
                      <a:lnTo>
                        <a:pt x="249" y="10"/>
                      </a:lnTo>
                      <a:lnTo>
                        <a:pt x="230" y="14"/>
                      </a:lnTo>
                      <a:lnTo>
                        <a:pt x="213" y="17"/>
                      </a:lnTo>
                      <a:lnTo>
                        <a:pt x="194" y="21"/>
                      </a:lnTo>
                      <a:lnTo>
                        <a:pt x="180" y="25"/>
                      </a:lnTo>
                      <a:lnTo>
                        <a:pt x="163" y="27"/>
                      </a:lnTo>
                      <a:lnTo>
                        <a:pt x="149" y="31"/>
                      </a:lnTo>
                      <a:lnTo>
                        <a:pt x="134" y="37"/>
                      </a:lnTo>
                      <a:lnTo>
                        <a:pt x="119" y="42"/>
                      </a:lnTo>
                      <a:lnTo>
                        <a:pt x="105" y="46"/>
                      </a:lnTo>
                      <a:lnTo>
                        <a:pt x="92" y="52"/>
                      </a:lnTo>
                      <a:lnTo>
                        <a:pt x="82" y="56"/>
                      </a:lnTo>
                      <a:lnTo>
                        <a:pt x="69" y="62"/>
                      </a:lnTo>
                      <a:lnTo>
                        <a:pt x="59" y="69"/>
                      </a:lnTo>
                      <a:lnTo>
                        <a:pt x="48" y="73"/>
                      </a:lnTo>
                      <a:lnTo>
                        <a:pt x="40" y="79"/>
                      </a:lnTo>
                      <a:lnTo>
                        <a:pt x="32" y="85"/>
                      </a:lnTo>
                      <a:lnTo>
                        <a:pt x="25" y="92"/>
                      </a:lnTo>
                      <a:lnTo>
                        <a:pt x="19" y="100"/>
                      </a:lnTo>
                      <a:lnTo>
                        <a:pt x="13" y="106"/>
                      </a:lnTo>
                      <a:lnTo>
                        <a:pt x="9" y="113"/>
                      </a:lnTo>
                      <a:lnTo>
                        <a:pt x="5" y="119"/>
                      </a:lnTo>
                      <a:lnTo>
                        <a:pt x="2" y="127"/>
                      </a:lnTo>
                      <a:lnTo>
                        <a:pt x="0" y="133"/>
                      </a:lnTo>
                      <a:lnTo>
                        <a:pt x="0" y="142"/>
                      </a:lnTo>
                      <a:lnTo>
                        <a:pt x="0" y="148"/>
                      </a:lnTo>
                      <a:lnTo>
                        <a:pt x="2" y="156"/>
                      </a:lnTo>
                      <a:lnTo>
                        <a:pt x="5" y="163"/>
                      </a:lnTo>
                      <a:lnTo>
                        <a:pt x="9" y="169"/>
                      </a:lnTo>
                      <a:lnTo>
                        <a:pt x="13" y="177"/>
                      </a:lnTo>
                      <a:lnTo>
                        <a:pt x="19" y="184"/>
                      </a:lnTo>
                      <a:lnTo>
                        <a:pt x="25" y="190"/>
                      </a:lnTo>
                      <a:lnTo>
                        <a:pt x="32" y="196"/>
                      </a:lnTo>
                      <a:lnTo>
                        <a:pt x="40" y="202"/>
                      </a:lnTo>
                      <a:lnTo>
                        <a:pt x="48" y="209"/>
                      </a:lnTo>
                      <a:lnTo>
                        <a:pt x="59" y="215"/>
                      </a:lnTo>
                      <a:lnTo>
                        <a:pt x="69" y="221"/>
                      </a:lnTo>
                      <a:lnTo>
                        <a:pt x="82" y="225"/>
                      </a:lnTo>
                      <a:lnTo>
                        <a:pt x="92" y="232"/>
                      </a:lnTo>
                      <a:lnTo>
                        <a:pt x="105" y="236"/>
                      </a:lnTo>
                      <a:lnTo>
                        <a:pt x="119" y="242"/>
                      </a:lnTo>
                      <a:lnTo>
                        <a:pt x="134" y="246"/>
                      </a:lnTo>
                      <a:lnTo>
                        <a:pt x="149" y="250"/>
                      </a:lnTo>
                      <a:lnTo>
                        <a:pt x="163" y="254"/>
                      </a:lnTo>
                      <a:lnTo>
                        <a:pt x="180" y="259"/>
                      </a:lnTo>
                      <a:lnTo>
                        <a:pt x="194" y="263"/>
                      </a:lnTo>
                      <a:lnTo>
                        <a:pt x="213" y="265"/>
                      </a:lnTo>
                      <a:lnTo>
                        <a:pt x="230" y="269"/>
                      </a:lnTo>
                      <a:lnTo>
                        <a:pt x="249" y="271"/>
                      </a:lnTo>
                      <a:lnTo>
                        <a:pt x="265" y="273"/>
                      </a:lnTo>
                      <a:lnTo>
                        <a:pt x="284" y="275"/>
                      </a:lnTo>
                      <a:lnTo>
                        <a:pt x="305" y="277"/>
                      </a:lnTo>
                      <a:lnTo>
                        <a:pt x="324" y="280"/>
                      </a:lnTo>
                      <a:lnTo>
                        <a:pt x="343" y="282"/>
                      </a:lnTo>
                      <a:lnTo>
                        <a:pt x="364" y="282"/>
                      </a:lnTo>
                      <a:lnTo>
                        <a:pt x="384" y="282"/>
                      </a:lnTo>
                      <a:lnTo>
                        <a:pt x="405" y="282"/>
                      </a:lnTo>
                      <a:lnTo>
                        <a:pt x="426" y="282"/>
                      </a:lnTo>
                      <a:lnTo>
                        <a:pt x="447" y="282"/>
                      </a:lnTo>
                      <a:lnTo>
                        <a:pt x="468" y="282"/>
                      </a:lnTo>
                      <a:lnTo>
                        <a:pt x="487" y="280"/>
                      </a:lnTo>
                      <a:lnTo>
                        <a:pt x="508" y="277"/>
                      </a:lnTo>
                      <a:lnTo>
                        <a:pt x="526" y="275"/>
                      </a:lnTo>
                      <a:lnTo>
                        <a:pt x="545" y="273"/>
                      </a:lnTo>
                      <a:lnTo>
                        <a:pt x="564" y="271"/>
                      </a:lnTo>
                      <a:lnTo>
                        <a:pt x="581" y="269"/>
                      </a:lnTo>
                      <a:lnTo>
                        <a:pt x="599" y="265"/>
                      </a:lnTo>
                      <a:lnTo>
                        <a:pt x="616" y="263"/>
                      </a:lnTo>
                      <a:lnTo>
                        <a:pt x="633" y="259"/>
                      </a:lnTo>
                      <a:lnTo>
                        <a:pt x="647" y="254"/>
                      </a:lnTo>
                      <a:lnTo>
                        <a:pt x="662" y="250"/>
                      </a:lnTo>
                      <a:lnTo>
                        <a:pt x="679" y="246"/>
                      </a:lnTo>
                      <a:lnTo>
                        <a:pt x="691" y="242"/>
                      </a:lnTo>
                      <a:lnTo>
                        <a:pt x="706" y="236"/>
                      </a:lnTo>
                      <a:lnTo>
                        <a:pt x="718" y="232"/>
                      </a:lnTo>
                      <a:lnTo>
                        <a:pt x="731" y="225"/>
                      </a:lnTo>
                      <a:lnTo>
                        <a:pt x="741" y="221"/>
                      </a:lnTo>
                      <a:lnTo>
                        <a:pt x="752" y="215"/>
                      </a:lnTo>
                      <a:lnTo>
                        <a:pt x="762" y="209"/>
                      </a:lnTo>
                      <a:lnTo>
                        <a:pt x="771" y="202"/>
                      </a:lnTo>
                      <a:lnTo>
                        <a:pt x="779" y="196"/>
                      </a:lnTo>
                      <a:lnTo>
                        <a:pt x="785" y="190"/>
                      </a:lnTo>
                      <a:lnTo>
                        <a:pt x="791" y="184"/>
                      </a:lnTo>
                      <a:lnTo>
                        <a:pt x="798" y="177"/>
                      </a:lnTo>
                      <a:lnTo>
                        <a:pt x="802" y="169"/>
                      </a:lnTo>
                      <a:lnTo>
                        <a:pt x="806" y="163"/>
                      </a:lnTo>
                      <a:lnTo>
                        <a:pt x="808" y="156"/>
                      </a:lnTo>
                      <a:lnTo>
                        <a:pt x="810" y="148"/>
                      </a:lnTo>
                      <a:lnTo>
                        <a:pt x="810" y="142"/>
                      </a:lnTo>
                      <a:close/>
                    </a:path>
                  </a:pathLst>
                </a:custGeom>
                <a:solidFill>
                  <a:srgbClr val="BFBFBF"/>
                </a:solidFill>
                <a:ln w="254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84" name="Freeform 88"/>
                <p:cNvSpPr>
                  <a:spLocks/>
                </p:cNvSpPr>
                <p:nvPr/>
              </p:nvSpPr>
              <p:spPr bwMode="auto">
                <a:xfrm>
                  <a:off x="1732" y="4282"/>
                  <a:ext cx="810" cy="282"/>
                </a:xfrm>
                <a:custGeom>
                  <a:avLst/>
                  <a:gdLst>
                    <a:gd name="T0" fmla="*/ 808 w 810"/>
                    <a:gd name="T1" fmla="*/ 127 h 282"/>
                    <a:gd name="T2" fmla="*/ 798 w 810"/>
                    <a:gd name="T3" fmla="*/ 106 h 282"/>
                    <a:gd name="T4" fmla="*/ 779 w 810"/>
                    <a:gd name="T5" fmla="*/ 85 h 282"/>
                    <a:gd name="T6" fmla="*/ 752 w 810"/>
                    <a:gd name="T7" fmla="*/ 69 h 282"/>
                    <a:gd name="T8" fmla="*/ 718 w 810"/>
                    <a:gd name="T9" fmla="*/ 52 h 282"/>
                    <a:gd name="T10" fmla="*/ 679 w 810"/>
                    <a:gd name="T11" fmla="*/ 37 h 282"/>
                    <a:gd name="T12" fmla="*/ 633 w 810"/>
                    <a:gd name="T13" fmla="*/ 25 h 282"/>
                    <a:gd name="T14" fmla="*/ 581 w 810"/>
                    <a:gd name="T15" fmla="*/ 14 h 282"/>
                    <a:gd name="T16" fmla="*/ 526 w 810"/>
                    <a:gd name="T17" fmla="*/ 6 h 282"/>
                    <a:gd name="T18" fmla="*/ 468 w 810"/>
                    <a:gd name="T19" fmla="*/ 2 h 282"/>
                    <a:gd name="T20" fmla="*/ 405 w 810"/>
                    <a:gd name="T21" fmla="*/ 0 h 282"/>
                    <a:gd name="T22" fmla="*/ 343 w 810"/>
                    <a:gd name="T23" fmla="*/ 2 h 282"/>
                    <a:gd name="T24" fmla="*/ 284 w 810"/>
                    <a:gd name="T25" fmla="*/ 6 h 282"/>
                    <a:gd name="T26" fmla="*/ 230 w 810"/>
                    <a:gd name="T27" fmla="*/ 14 h 282"/>
                    <a:gd name="T28" fmla="*/ 180 w 810"/>
                    <a:gd name="T29" fmla="*/ 25 h 282"/>
                    <a:gd name="T30" fmla="*/ 134 w 810"/>
                    <a:gd name="T31" fmla="*/ 37 h 282"/>
                    <a:gd name="T32" fmla="*/ 92 w 810"/>
                    <a:gd name="T33" fmla="*/ 52 h 282"/>
                    <a:gd name="T34" fmla="*/ 59 w 810"/>
                    <a:gd name="T35" fmla="*/ 69 h 282"/>
                    <a:gd name="T36" fmla="*/ 32 w 810"/>
                    <a:gd name="T37" fmla="*/ 85 h 282"/>
                    <a:gd name="T38" fmla="*/ 13 w 810"/>
                    <a:gd name="T39" fmla="*/ 106 h 282"/>
                    <a:gd name="T40" fmla="*/ 2 w 810"/>
                    <a:gd name="T41" fmla="*/ 127 h 282"/>
                    <a:gd name="T42" fmla="*/ 0 w 810"/>
                    <a:gd name="T43" fmla="*/ 148 h 282"/>
                    <a:gd name="T44" fmla="*/ 9 w 810"/>
                    <a:gd name="T45" fmla="*/ 169 h 282"/>
                    <a:gd name="T46" fmla="*/ 25 w 810"/>
                    <a:gd name="T47" fmla="*/ 190 h 282"/>
                    <a:gd name="T48" fmla="*/ 48 w 810"/>
                    <a:gd name="T49" fmla="*/ 209 h 282"/>
                    <a:gd name="T50" fmla="*/ 82 w 810"/>
                    <a:gd name="T51" fmla="*/ 225 h 282"/>
                    <a:gd name="T52" fmla="*/ 119 w 810"/>
                    <a:gd name="T53" fmla="*/ 242 h 282"/>
                    <a:gd name="T54" fmla="*/ 163 w 810"/>
                    <a:gd name="T55" fmla="*/ 254 h 282"/>
                    <a:gd name="T56" fmla="*/ 213 w 810"/>
                    <a:gd name="T57" fmla="*/ 265 h 282"/>
                    <a:gd name="T58" fmla="*/ 265 w 810"/>
                    <a:gd name="T59" fmla="*/ 273 h 282"/>
                    <a:gd name="T60" fmla="*/ 324 w 810"/>
                    <a:gd name="T61" fmla="*/ 280 h 282"/>
                    <a:gd name="T62" fmla="*/ 384 w 810"/>
                    <a:gd name="T63" fmla="*/ 282 h 282"/>
                    <a:gd name="T64" fmla="*/ 447 w 810"/>
                    <a:gd name="T65" fmla="*/ 282 h 282"/>
                    <a:gd name="T66" fmla="*/ 508 w 810"/>
                    <a:gd name="T67" fmla="*/ 277 h 282"/>
                    <a:gd name="T68" fmla="*/ 564 w 810"/>
                    <a:gd name="T69" fmla="*/ 271 h 282"/>
                    <a:gd name="T70" fmla="*/ 616 w 810"/>
                    <a:gd name="T71" fmla="*/ 263 h 282"/>
                    <a:gd name="T72" fmla="*/ 662 w 810"/>
                    <a:gd name="T73" fmla="*/ 250 h 282"/>
                    <a:gd name="T74" fmla="*/ 706 w 810"/>
                    <a:gd name="T75" fmla="*/ 236 h 282"/>
                    <a:gd name="T76" fmla="*/ 741 w 810"/>
                    <a:gd name="T77" fmla="*/ 221 h 282"/>
                    <a:gd name="T78" fmla="*/ 771 w 810"/>
                    <a:gd name="T79" fmla="*/ 202 h 282"/>
                    <a:gd name="T80" fmla="*/ 791 w 810"/>
                    <a:gd name="T81" fmla="*/ 184 h 282"/>
                    <a:gd name="T82" fmla="*/ 806 w 810"/>
                    <a:gd name="T83" fmla="*/ 163 h 282"/>
                    <a:gd name="T84" fmla="*/ 810 w 810"/>
                    <a:gd name="T85" fmla="*/ 142 h 2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810" h="282">
                      <a:moveTo>
                        <a:pt x="810" y="142"/>
                      </a:moveTo>
                      <a:lnTo>
                        <a:pt x="810" y="133"/>
                      </a:lnTo>
                      <a:lnTo>
                        <a:pt x="808" y="127"/>
                      </a:lnTo>
                      <a:lnTo>
                        <a:pt x="806" y="119"/>
                      </a:lnTo>
                      <a:lnTo>
                        <a:pt x="802" y="113"/>
                      </a:lnTo>
                      <a:lnTo>
                        <a:pt x="798" y="106"/>
                      </a:lnTo>
                      <a:lnTo>
                        <a:pt x="791" y="100"/>
                      </a:lnTo>
                      <a:lnTo>
                        <a:pt x="785" y="92"/>
                      </a:lnTo>
                      <a:lnTo>
                        <a:pt x="779" y="85"/>
                      </a:lnTo>
                      <a:lnTo>
                        <a:pt x="771" y="79"/>
                      </a:lnTo>
                      <a:lnTo>
                        <a:pt x="762" y="73"/>
                      </a:lnTo>
                      <a:lnTo>
                        <a:pt x="752" y="69"/>
                      </a:lnTo>
                      <a:lnTo>
                        <a:pt x="741" y="62"/>
                      </a:lnTo>
                      <a:lnTo>
                        <a:pt x="731" y="56"/>
                      </a:lnTo>
                      <a:lnTo>
                        <a:pt x="718" y="52"/>
                      </a:lnTo>
                      <a:lnTo>
                        <a:pt x="706" y="46"/>
                      </a:lnTo>
                      <a:lnTo>
                        <a:pt x="691" y="42"/>
                      </a:lnTo>
                      <a:lnTo>
                        <a:pt x="679" y="37"/>
                      </a:lnTo>
                      <a:lnTo>
                        <a:pt x="662" y="31"/>
                      </a:lnTo>
                      <a:lnTo>
                        <a:pt x="647" y="27"/>
                      </a:lnTo>
                      <a:lnTo>
                        <a:pt x="633" y="25"/>
                      </a:lnTo>
                      <a:lnTo>
                        <a:pt x="616" y="21"/>
                      </a:lnTo>
                      <a:lnTo>
                        <a:pt x="599" y="17"/>
                      </a:lnTo>
                      <a:lnTo>
                        <a:pt x="581" y="14"/>
                      </a:lnTo>
                      <a:lnTo>
                        <a:pt x="564" y="10"/>
                      </a:lnTo>
                      <a:lnTo>
                        <a:pt x="545" y="8"/>
                      </a:lnTo>
                      <a:lnTo>
                        <a:pt x="526" y="6"/>
                      </a:lnTo>
                      <a:lnTo>
                        <a:pt x="508" y="4"/>
                      </a:lnTo>
                      <a:lnTo>
                        <a:pt x="487" y="2"/>
                      </a:lnTo>
                      <a:lnTo>
                        <a:pt x="468" y="2"/>
                      </a:lnTo>
                      <a:lnTo>
                        <a:pt x="447" y="0"/>
                      </a:lnTo>
                      <a:lnTo>
                        <a:pt x="426" y="0"/>
                      </a:lnTo>
                      <a:lnTo>
                        <a:pt x="405" y="0"/>
                      </a:lnTo>
                      <a:lnTo>
                        <a:pt x="384" y="0"/>
                      </a:lnTo>
                      <a:lnTo>
                        <a:pt x="364" y="0"/>
                      </a:lnTo>
                      <a:lnTo>
                        <a:pt x="343" y="2"/>
                      </a:lnTo>
                      <a:lnTo>
                        <a:pt x="324" y="2"/>
                      </a:lnTo>
                      <a:lnTo>
                        <a:pt x="305" y="4"/>
                      </a:lnTo>
                      <a:lnTo>
                        <a:pt x="284" y="6"/>
                      </a:lnTo>
                      <a:lnTo>
                        <a:pt x="265" y="8"/>
                      </a:lnTo>
                      <a:lnTo>
                        <a:pt x="249" y="10"/>
                      </a:lnTo>
                      <a:lnTo>
                        <a:pt x="230" y="14"/>
                      </a:lnTo>
                      <a:lnTo>
                        <a:pt x="213" y="17"/>
                      </a:lnTo>
                      <a:lnTo>
                        <a:pt x="194" y="21"/>
                      </a:lnTo>
                      <a:lnTo>
                        <a:pt x="180" y="25"/>
                      </a:lnTo>
                      <a:lnTo>
                        <a:pt x="163" y="27"/>
                      </a:lnTo>
                      <a:lnTo>
                        <a:pt x="149" y="31"/>
                      </a:lnTo>
                      <a:lnTo>
                        <a:pt x="134" y="37"/>
                      </a:lnTo>
                      <a:lnTo>
                        <a:pt x="119" y="42"/>
                      </a:lnTo>
                      <a:lnTo>
                        <a:pt x="105" y="46"/>
                      </a:lnTo>
                      <a:lnTo>
                        <a:pt x="92" y="52"/>
                      </a:lnTo>
                      <a:lnTo>
                        <a:pt x="82" y="56"/>
                      </a:lnTo>
                      <a:lnTo>
                        <a:pt x="69" y="62"/>
                      </a:lnTo>
                      <a:lnTo>
                        <a:pt x="59" y="69"/>
                      </a:lnTo>
                      <a:lnTo>
                        <a:pt x="48" y="73"/>
                      </a:lnTo>
                      <a:lnTo>
                        <a:pt x="40" y="79"/>
                      </a:lnTo>
                      <a:lnTo>
                        <a:pt x="32" y="85"/>
                      </a:lnTo>
                      <a:lnTo>
                        <a:pt x="25" y="92"/>
                      </a:lnTo>
                      <a:lnTo>
                        <a:pt x="19" y="100"/>
                      </a:lnTo>
                      <a:lnTo>
                        <a:pt x="13" y="106"/>
                      </a:lnTo>
                      <a:lnTo>
                        <a:pt x="9" y="113"/>
                      </a:lnTo>
                      <a:lnTo>
                        <a:pt x="5" y="119"/>
                      </a:lnTo>
                      <a:lnTo>
                        <a:pt x="2" y="127"/>
                      </a:lnTo>
                      <a:lnTo>
                        <a:pt x="0" y="133"/>
                      </a:lnTo>
                      <a:lnTo>
                        <a:pt x="0" y="142"/>
                      </a:lnTo>
                      <a:lnTo>
                        <a:pt x="0" y="148"/>
                      </a:lnTo>
                      <a:lnTo>
                        <a:pt x="2" y="156"/>
                      </a:lnTo>
                      <a:lnTo>
                        <a:pt x="5" y="163"/>
                      </a:lnTo>
                      <a:lnTo>
                        <a:pt x="9" y="169"/>
                      </a:lnTo>
                      <a:lnTo>
                        <a:pt x="13" y="177"/>
                      </a:lnTo>
                      <a:lnTo>
                        <a:pt x="19" y="184"/>
                      </a:lnTo>
                      <a:lnTo>
                        <a:pt x="25" y="190"/>
                      </a:lnTo>
                      <a:lnTo>
                        <a:pt x="32" y="196"/>
                      </a:lnTo>
                      <a:lnTo>
                        <a:pt x="40" y="202"/>
                      </a:lnTo>
                      <a:lnTo>
                        <a:pt x="48" y="209"/>
                      </a:lnTo>
                      <a:lnTo>
                        <a:pt x="59" y="215"/>
                      </a:lnTo>
                      <a:lnTo>
                        <a:pt x="69" y="221"/>
                      </a:lnTo>
                      <a:lnTo>
                        <a:pt x="82" y="225"/>
                      </a:lnTo>
                      <a:lnTo>
                        <a:pt x="92" y="232"/>
                      </a:lnTo>
                      <a:lnTo>
                        <a:pt x="105" y="236"/>
                      </a:lnTo>
                      <a:lnTo>
                        <a:pt x="119" y="242"/>
                      </a:lnTo>
                      <a:lnTo>
                        <a:pt x="134" y="246"/>
                      </a:lnTo>
                      <a:lnTo>
                        <a:pt x="149" y="250"/>
                      </a:lnTo>
                      <a:lnTo>
                        <a:pt x="163" y="254"/>
                      </a:lnTo>
                      <a:lnTo>
                        <a:pt x="180" y="259"/>
                      </a:lnTo>
                      <a:lnTo>
                        <a:pt x="194" y="263"/>
                      </a:lnTo>
                      <a:lnTo>
                        <a:pt x="213" y="265"/>
                      </a:lnTo>
                      <a:lnTo>
                        <a:pt x="230" y="269"/>
                      </a:lnTo>
                      <a:lnTo>
                        <a:pt x="249" y="271"/>
                      </a:lnTo>
                      <a:lnTo>
                        <a:pt x="265" y="273"/>
                      </a:lnTo>
                      <a:lnTo>
                        <a:pt x="284" y="275"/>
                      </a:lnTo>
                      <a:lnTo>
                        <a:pt x="305" y="277"/>
                      </a:lnTo>
                      <a:lnTo>
                        <a:pt x="324" y="280"/>
                      </a:lnTo>
                      <a:lnTo>
                        <a:pt x="343" y="282"/>
                      </a:lnTo>
                      <a:lnTo>
                        <a:pt x="364" y="282"/>
                      </a:lnTo>
                      <a:lnTo>
                        <a:pt x="384" y="282"/>
                      </a:lnTo>
                      <a:lnTo>
                        <a:pt x="405" y="282"/>
                      </a:lnTo>
                      <a:lnTo>
                        <a:pt x="426" y="282"/>
                      </a:lnTo>
                      <a:lnTo>
                        <a:pt x="447" y="282"/>
                      </a:lnTo>
                      <a:lnTo>
                        <a:pt x="468" y="282"/>
                      </a:lnTo>
                      <a:lnTo>
                        <a:pt x="487" y="280"/>
                      </a:lnTo>
                      <a:lnTo>
                        <a:pt x="508" y="277"/>
                      </a:lnTo>
                      <a:lnTo>
                        <a:pt x="526" y="275"/>
                      </a:lnTo>
                      <a:lnTo>
                        <a:pt x="545" y="273"/>
                      </a:lnTo>
                      <a:lnTo>
                        <a:pt x="564" y="271"/>
                      </a:lnTo>
                      <a:lnTo>
                        <a:pt x="581" y="269"/>
                      </a:lnTo>
                      <a:lnTo>
                        <a:pt x="599" y="265"/>
                      </a:lnTo>
                      <a:lnTo>
                        <a:pt x="616" y="263"/>
                      </a:lnTo>
                      <a:lnTo>
                        <a:pt x="633" y="259"/>
                      </a:lnTo>
                      <a:lnTo>
                        <a:pt x="647" y="254"/>
                      </a:lnTo>
                      <a:lnTo>
                        <a:pt x="662" y="250"/>
                      </a:lnTo>
                      <a:lnTo>
                        <a:pt x="679" y="246"/>
                      </a:lnTo>
                      <a:lnTo>
                        <a:pt x="691" y="242"/>
                      </a:lnTo>
                      <a:lnTo>
                        <a:pt x="706" y="236"/>
                      </a:lnTo>
                      <a:lnTo>
                        <a:pt x="718" y="232"/>
                      </a:lnTo>
                      <a:lnTo>
                        <a:pt x="731" y="225"/>
                      </a:lnTo>
                      <a:lnTo>
                        <a:pt x="741" y="221"/>
                      </a:lnTo>
                      <a:lnTo>
                        <a:pt x="752" y="215"/>
                      </a:lnTo>
                      <a:lnTo>
                        <a:pt x="762" y="209"/>
                      </a:lnTo>
                      <a:lnTo>
                        <a:pt x="771" y="202"/>
                      </a:lnTo>
                      <a:lnTo>
                        <a:pt x="779" y="196"/>
                      </a:lnTo>
                      <a:lnTo>
                        <a:pt x="785" y="190"/>
                      </a:lnTo>
                      <a:lnTo>
                        <a:pt x="791" y="184"/>
                      </a:lnTo>
                      <a:lnTo>
                        <a:pt x="798" y="177"/>
                      </a:lnTo>
                      <a:lnTo>
                        <a:pt x="802" y="169"/>
                      </a:lnTo>
                      <a:lnTo>
                        <a:pt x="806" y="163"/>
                      </a:lnTo>
                      <a:lnTo>
                        <a:pt x="808" y="156"/>
                      </a:lnTo>
                      <a:lnTo>
                        <a:pt x="810" y="148"/>
                      </a:lnTo>
                      <a:lnTo>
                        <a:pt x="810" y="142"/>
                      </a:lnTo>
                    </a:path>
                  </a:pathLst>
                </a:custGeom>
                <a:noFill/>
                <a:ln w="254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85" name="Freeform 89"/>
                <p:cNvSpPr>
                  <a:spLocks/>
                </p:cNvSpPr>
                <p:nvPr/>
              </p:nvSpPr>
              <p:spPr bwMode="auto">
                <a:xfrm>
                  <a:off x="1732" y="4424"/>
                  <a:ext cx="810" cy="338"/>
                </a:xfrm>
                <a:custGeom>
                  <a:avLst/>
                  <a:gdLst>
                    <a:gd name="T0" fmla="*/ 806 w 810"/>
                    <a:gd name="T1" fmla="*/ 21 h 338"/>
                    <a:gd name="T2" fmla="*/ 785 w 810"/>
                    <a:gd name="T3" fmla="*/ 48 h 338"/>
                    <a:gd name="T4" fmla="*/ 752 w 810"/>
                    <a:gd name="T5" fmla="*/ 73 h 338"/>
                    <a:gd name="T6" fmla="*/ 706 w 810"/>
                    <a:gd name="T7" fmla="*/ 94 h 338"/>
                    <a:gd name="T8" fmla="*/ 647 w 810"/>
                    <a:gd name="T9" fmla="*/ 112 h 338"/>
                    <a:gd name="T10" fmla="*/ 581 w 810"/>
                    <a:gd name="T11" fmla="*/ 127 h 338"/>
                    <a:gd name="T12" fmla="*/ 508 w 810"/>
                    <a:gd name="T13" fmla="*/ 135 h 338"/>
                    <a:gd name="T14" fmla="*/ 426 w 810"/>
                    <a:gd name="T15" fmla="*/ 140 h 338"/>
                    <a:gd name="T16" fmla="*/ 345 w 810"/>
                    <a:gd name="T17" fmla="*/ 140 h 338"/>
                    <a:gd name="T18" fmla="*/ 265 w 810"/>
                    <a:gd name="T19" fmla="*/ 131 h 338"/>
                    <a:gd name="T20" fmla="*/ 194 w 810"/>
                    <a:gd name="T21" fmla="*/ 121 h 338"/>
                    <a:gd name="T22" fmla="*/ 134 w 810"/>
                    <a:gd name="T23" fmla="*/ 104 h 338"/>
                    <a:gd name="T24" fmla="*/ 82 w 810"/>
                    <a:gd name="T25" fmla="*/ 83 h 338"/>
                    <a:gd name="T26" fmla="*/ 40 w 810"/>
                    <a:gd name="T27" fmla="*/ 60 h 338"/>
                    <a:gd name="T28" fmla="*/ 13 w 810"/>
                    <a:gd name="T29" fmla="*/ 35 h 338"/>
                    <a:gd name="T30" fmla="*/ 0 w 810"/>
                    <a:gd name="T31" fmla="*/ 6 h 338"/>
                    <a:gd name="T32" fmla="*/ 0 w 810"/>
                    <a:gd name="T33" fmla="*/ 4 h 338"/>
                    <a:gd name="T34" fmla="*/ 0 w 810"/>
                    <a:gd name="T35" fmla="*/ 23 h 338"/>
                    <a:gd name="T36" fmla="*/ 0 w 810"/>
                    <a:gd name="T37" fmla="*/ 54 h 338"/>
                    <a:gd name="T38" fmla="*/ 0 w 810"/>
                    <a:gd name="T39" fmla="*/ 90 h 338"/>
                    <a:gd name="T40" fmla="*/ 0 w 810"/>
                    <a:gd name="T41" fmla="*/ 125 h 338"/>
                    <a:gd name="T42" fmla="*/ 0 w 810"/>
                    <a:gd name="T43" fmla="*/ 158 h 338"/>
                    <a:gd name="T44" fmla="*/ 0 w 810"/>
                    <a:gd name="T45" fmla="*/ 183 h 338"/>
                    <a:gd name="T46" fmla="*/ 0 w 810"/>
                    <a:gd name="T47" fmla="*/ 196 h 338"/>
                    <a:gd name="T48" fmla="*/ 5 w 810"/>
                    <a:gd name="T49" fmla="*/ 219 h 338"/>
                    <a:gd name="T50" fmla="*/ 25 w 810"/>
                    <a:gd name="T51" fmla="*/ 246 h 338"/>
                    <a:gd name="T52" fmla="*/ 59 w 810"/>
                    <a:gd name="T53" fmla="*/ 271 h 338"/>
                    <a:gd name="T54" fmla="*/ 105 w 810"/>
                    <a:gd name="T55" fmla="*/ 292 h 338"/>
                    <a:gd name="T56" fmla="*/ 163 w 810"/>
                    <a:gd name="T57" fmla="*/ 311 h 338"/>
                    <a:gd name="T58" fmla="*/ 230 w 810"/>
                    <a:gd name="T59" fmla="*/ 323 h 338"/>
                    <a:gd name="T60" fmla="*/ 305 w 810"/>
                    <a:gd name="T61" fmla="*/ 334 h 338"/>
                    <a:gd name="T62" fmla="*/ 384 w 810"/>
                    <a:gd name="T63" fmla="*/ 338 h 338"/>
                    <a:gd name="T64" fmla="*/ 468 w 810"/>
                    <a:gd name="T65" fmla="*/ 336 h 338"/>
                    <a:gd name="T66" fmla="*/ 545 w 810"/>
                    <a:gd name="T67" fmla="*/ 330 h 338"/>
                    <a:gd name="T68" fmla="*/ 616 w 810"/>
                    <a:gd name="T69" fmla="*/ 317 h 338"/>
                    <a:gd name="T70" fmla="*/ 677 w 810"/>
                    <a:gd name="T71" fmla="*/ 300 h 338"/>
                    <a:gd name="T72" fmla="*/ 731 w 810"/>
                    <a:gd name="T73" fmla="*/ 282 h 338"/>
                    <a:gd name="T74" fmla="*/ 771 w 810"/>
                    <a:gd name="T75" fmla="*/ 259 h 338"/>
                    <a:gd name="T76" fmla="*/ 798 w 810"/>
                    <a:gd name="T77" fmla="*/ 231 h 338"/>
                    <a:gd name="T78" fmla="*/ 810 w 810"/>
                    <a:gd name="T79" fmla="*/ 204 h 338"/>
                    <a:gd name="T80" fmla="*/ 810 w 810"/>
                    <a:gd name="T81" fmla="*/ 192 h 338"/>
                    <a:gd name="T82" fmla="*/ 810 w 810"/>
                    <a:gd name="T83" fmla="*/ 173 h 338"/>
                    <a:gd name="T84" fmla="*/ 810 w 810"/>
                    <a:gd name="T85" fmla="*/ 144 h 338"/>
                    <a:gd name="T86" fmla="*/ 810 w 810"/>
                    <a:gd name="T87" fmla="*/ 108 h 338"/>
                    <a:gd name="T88" fmla="*/ 810 w 810"/>
                    <a:gd name="T89" fmla="*/ 71 h 338"/>
                    <a:gd name="T90" fmla="*/ 810 w 810"/>
                    <a:gd name="T91" fmla="*/ 37 h 338"/>
                    <a:gd name="T92" fmla="*/ 810 w 810"/>
                    <a:gd name="T93" fmla="*/ 12 h 338"/>
                    <a:gd name="T94" fmla="*/ 810 w 810"/>
                    <a:gd name="T95" fmla="*/ 0 h 3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10" h="338">
                      <a:moveTo>
                        <a:pt x="810" y="0"/>
                      </a:moveTo>
                      <a:lnTo>
                        <a:pt x="810" y="6"/>
                      </a:lnTo>
                      <a:lnTo>
                        <a:pt x="808" y="14"/>
                      </a:lnTo>
                      <a:lnTo>
                        <a:pt x="806" y="21"/>
                      </a:lnTo>
                      <a:lnTo>
                        <a:pt x="802" y="27"/>
                      </a:lnTo>
                      <a:lnTo>
                        <a:pt x="798" y="35"/>
                      </a:lnTo>
                      <a:lnTo>
                        <a:pt x="791" y="42"/>
                      </a:lnTo>
                      <a:lnTo>
                        <a:pt x="785" y="48"/>
                      </a:lnTo>
                      <a:lnTo>
                        <a:pt x="779" y="54"/>
                      </a:lnTo>
                      <a:lnTo>
                        <a:pt x="771" y="60"/>
                      </a:lnTo>
                      <a:lnTo>
                        <a:pt x="762" y="67"/>
                      </a:lnTo>
                      <a:lnTo>
                        <a:pt x="752" y="73"/>
                      </a:lnTo>
                      <a:lnTo>
                        <a:pt x="741" y="77"/>
                      </a:lnTo>
                      <a:lnTo>
                        <a:pt x="731" y="83"/>
                      </a:lnTo>
                      <a:lnTo>
                        <a:pt x="718" y="90"/>
                      </a:lnTo>
                      <a:lnTo>
                        <a:pt x="706" y="94"/>
                      </a:lnTo>
                      <a:lnTo>
                        <a:pt x="691" y="98"/>
                      </a:lnTo>
                      <a:lnTo>
                        <a:pt x="677" y="104"/>
                      </a:lnTo>
                      <a:lnTo>
                        <a:pt x="662" y="108"/>
                      </a:lnTo>
                      <a:lnTo>
                        <a:pt x="647" y="112"/>
                      </a:lnTo>
                      <a:lnTo>
                        <a:pt x="633" y="117"/>
                      </a:lnTo>
                      <a:lnTo>
                        <a:pt x="616" y="121"/>
                      </a:lnTo>
                      <a:lnTo>
                        <a:pt x="599" y="123"/>
                      </a:lnTo>
                      <a:lnTo>
                        <a:pt x="581" y="127"/>
                      </a:lnTo>
                      <a:lnTo>
                        <a:pt x="564" y="129"/>
                      </a:lnTo>
                      <a:lnTo>
                        <a:pt x="545" y="131"/>
                      </a:lnTo>
                      <a:lnTo>
                        <a:pt x="526" y="133"/>
                      </a:lnTo>
                      <a:lnTo>
                        <a:pt x="508" y="135"/>
                      </a:lnTo>
                      <a:lnTo>
                        <a:pt x="487" y="138"/>
                      </a:lnTo>
                      <a:lnTo>
                        <a:pt x="468" y="140"/>
                      </a:lnTo>
                      <a:lnTo>
                        <a:pt x="447" y="140"/>
                      </a:lnTo>
                      <a:lnTo>
                        <a:pt x="426" y="140"/>
                      </a:lnTo>
                      <a:lnTo>
                        <a:pt x="405" y="140"/>
                      </a:lnTo>
                      <a:lnTo>
                        <a:pt x="384" y="140"/>
                      </a:lnTo>
                      <a:lnTo>
                        <a:pt x="364" y="140"/>
                      </a:lnTo>
                      <a:lnTo>
                        <a:pt x="345" y="140"/>
                      </a:lnTo>
                      <a:lnTo>
                        <a:pt x="324" y="138"/>
                      </a:lnTo>
                      <a:lnTo>
                        <a:pt x="305" y="135"/>
                      </a:lnTo>
                      <a:lnTo>
                        <a:pt x="284" y="133"/>
                      </a:lnTo>
                      <a:lnTo>
                        <a:pt x="265" y="131"/>
                      </a:lnTo>
                      <a:lnTo>
                        <a:pt x="249" y="129"/>
                      </a:lnTo>
                      <a:lnTo>
                        <a:pt x="230" y="127"/>
                      </a:lnTo>
                      <a:lnTo>
                        <a:pt x="213" y="123"/>
                      </a:lnTo>
                      <a:lnTo>
                        <a:pt x="194" y="121"/>
                      </a:lnTo>
                      <a:lnTo>
                        <a:pt x="180" y="117"/>
                      </a:lnTo>
                      <a:lnTo>
                        <a:pt x="163" y="112"/>
                      </a:lnTo>
                      <a:lnTo>
                        <a:pt x="149" y="108"/>
                      </a:lnTo>
                      <a:lnTo>
                        <a:pt x="134" y="104"/>
                      </a:lnTo>
                      <a:lnTo>
                        <a:pt x="119" y="98"/>
                      </a:lnTo>
                      <a:lnTo>
                        <a:pt x="105" y="94"/>
                      </a:lnTo>
                      <a:lnTo>
                        <a:pt x="92" y="90"/>
                      </a:lnTo>
                      <a:lnTo>
                        <a:pt x="82" y="83"/>
                      </a:lnTo>
                      <a:lnTo>
                        <a:pt x="69" y="77"/>
                      </a:lnTo>
                      <a:lnTo>
                        <a:pt x="59" y="73"/>
                      </a:lnTo>
                      <a:lnTo>
                        <a:pt x="48" y="67"/>
                      </a:lnTo>
                      <a:lnTo>
                        <a:pt x="40" y="60"/>
                      </a:lnTo>
                      <a:lnTo>
                        <a:pt x="32" y="54"/>
                      </a:lnTo>
                      <a:lnTo>
                        <a:pt x="25" y="48"/>
                      </a:lnTo>
                      <a:lnTo>
                        <a:pt x="19" y="42"/>
                      </a:lnTo>
                      <a:lnTo>
                        <a:pt x="13" y="35"/>
                      </a:lnTo>
                      <a:lnTo>
                        <a:pt x="9" y="27"/>
                      </a:lnTo>
                      <a:lnTo>
                        <a:pt x="5" y="21"/>
                      </a:lnTo>
                      <a:lnTo>
                        <a:pt x="2" y="14"/>
                      </a:lnTo>
                      <a:lnTo>
                        <a:pt x="0" y="6"/>
                      </a:lnTo>
                      <a:lnTo>
                        <a:pt x="0" y="0"/>
                      </a:lnTo>
                      <a:lnTo>
                        <a:pt x="0" y="2"/>
                      </a:lnTo>
                      <a:lnTo>
                        <a:pt x="0" y="4"/>
                      </a:lnTo>
                      <a:lnTo>
                        <a:pt x="0" y="8"/>
                      </a:lnTo>
                      <a:lnTo>
                        <a:pt x="0" y="12"/>
                      </a:lnTo>
                      <a:lnTo>
                        <a:pt x="0" y="16"/>
                      </a:lnTo>
                      <a:lnTo>
                        <a:pt x="0" y="23"/>
                      </a:lnTo>
                      <a:lnTo>
                        <a:pt x="0" y="31"/>
                      </a:lnTo>
                      <a:lnTo>
                        <a:pt x="0" y="37"/>
                      </a:lnTo>
                      <a:lnTo>
                        <a:pt x="0" y="46"/>
                      </a:lnTo>
                      <a:lnTo>
                        <a:pt x="0" y="54"/>
                      </a:lnTo>
                      <a:lnTo>
                        <a:pt x="0" y="62"/>
                      </a:lnTo>
                      <a:lnTo>
                        <a:pt x="0" y="71"/>
                      </a:lnTo>
                      <a:lnTo>
                        <a:pt x="0" y="79"/>
                      </a:lnTo>
                      <a:lnTo>
                        <a:pt x="0" y="90"/>
                      </a:lnTo>
                      <a:lnTo>
                        <a:pt x="0" y="98"/>
                      </a:lnTo>
                      <a:lnTo>
                        <a:pt x="0" y="108"/>
                      </a:lnTo>
                      <a:lnTo>
                        <a:pt x="0" y="117"/>
                      </a:lnTo>
                      <a:lnTo>
                        <a:pt x="0" y="125"/>
                      </a:lnTo>
                      <a:lnTo>
                        <a:pt x="0" y="133"/>
                      </a:lnTo>
                      <a:lnTo>
                        <a:pt x="0" y="144"/>
                      </a:lnTo>
                      <a:lnTo>
                        <a:pt x="0" y="150"/>
                      </a:lnTo>
                      <a:lnTo>
                        <a:pt x="0" y="158"/>
                      </a:lnTo>
                      <a:lnTo>
                        <a:pt x="0" y="167"/>
                      </a:lnTo>
                      <a:lnTo>
                        <a:pt x="0" y="173"/>
                      </a:lnTo>
                      <a:lnTo>
                        <a:pt x="0" y="179"/>
                      </a:lnTo>
                      <a:lnTo>
                        <a:pt x="0" y="183"/>
                      </a:lnTo>
                      <a:lnTo>
                        <a:pt x="0" y="188"/>
                      </a:lnTo>
                      <a:lnTo>
                        <a:pt x="0" y="192"/>
                      </a:lnTo>
                      <a:lnTo>
                        <a:pt x="0" y="194"/>
                      </a:lnTo>
                      <a:lnTo>
                        <a:pt x="0" y="196"/>
                      </a:lnTo>
                      <a:lnTo>
                        <a:pt x="0" y="204"/>
                      </a:lnTo>
                      <a:lnTo>
                        <a:pt x="2" y="211"/>
                      </a:lnTo>
                      <a:lnTo>
                        <a:pt x="5" y="219"/>
                      </a:lnTo>
                      <a:lnTo>
                        <a:pt x="9" y="225"/>
                      </a:lnTo>
                      <a:lnTo>
                        <a:pt x="13" y="231"/>
                      </a:lnTo>
                      <a:lnTo>
                        <a:pt x="19" y="240"/>
                      </a:lnTo>
                      <a:lnTo>
                        <a:pt x="25" y="246"/>
                      </a:lnTo>
                      <a:lnTo>
                        <a:pt x="32" y="252"/>
                      </a:lnTo>
                      <a:lnTo>
                        <a:pt x="40" y="259"/>
                      </a:lnTo>
                      <a:lnTo>
                        <a:pt x="48" y="265"/>
                      </a:lnTo>
                      <a:lnTo>
                        <a:pt x="59" y="271"/>
                      </a:lnTo>
                      <a:lnTo>
                        <a:pt x="69" y="275"/>
                      </a:lnTo>
                      <a:lnTo>
                        <a:pt x="82" y="282"/>
                      </a:lnTo>
                      <a:lnTo>
                        <a:pt x="92" y="286"/>
                      </a:lnTo>
                      <a:lnTo>
                        <a:pt x="105" y="292"/>
                      </a:lnTo>
                      <a:lnTo>
                        <a:pt x="119" y="296"/>
                      </a:lnTo>
                      <a:lnTo>
                        <a:pt x="134" y="300"/>
                      </a:lnTo>
                      <a:lnTo>
                        <a:pt x="149" y="307"/>
                      </a:lnTo>
                      <a:lnTo>
                        <a:pt x="163" y="311"/>
                      </a:lnTo>
                      <a:lnTo>
                        <a:pt x="180" y="315"/>
                      </a:lnTo>
                      <a:lnTo>
                        <a:pt x="194" y="317"/>
                      </a:lnTo>
                      <a:lnTo>
                        <a:pt x="213" y="321"/>
                      </a:lnTo>
                      <a:lnTo>
                        <a:pt x="230" y="323"/>
                      </a:lnTo>
                      <a:lnTo>
                        <a:pt x="249" y="327"/>
                      </a:lnTo>
                      <a:lnTo>
                        <a:pt x="265" y="330"/>
                      </a:lnTo>
                      <a:lnTo>
                        <a:pt x="284" y="332"/>
                      </a:lnTo>
                      <a:lnTo>
                        <a:pt x="305" y="334"/>
                      </a:lnTo>
                      <a:lnTo>
                        <a:pt x="324" y="336"/>
                      </a:lnTo>
                      <a:lnTo>
                        <a:pt x="345" y="336"/>
                      </a:lnTo>
                      <a:lnTo>
                        <a:pt x="364" y="338"/>
                      </a:lnTo>
                      <a:lnTo>
                        <a:pt x="384" y="338"/>
                      </a:lnTo>
                      <a:lnTo>
                        <a:pt x="405" y="338"/>
                      </a:lnTo>
                      <a:lnTo>
                        <a:pt x="426" y="338"/>
                      </a:lnTo>
                      <a:lnTo>
                        <a:pt x="447" y="338"/>
                      </a:lnTo>
                      <a:lnTo>
                        <a:pt x="468" y="336"/>
                      </a:lnTo>
                      <a:lnTo>
                        <a:pt x="487" y="336"/>
                      </a:lnTo>
                      <a:lnTo>
                        <a:pt x="508" y="334"/>
                      </a:lnTo>
                      <a:lnTo>
                        <a:pt x="526" y="332"/>
                      </a:lnTo>
                      <a:lnTo>
                        <a:pt x="545" y="330"/>
                      </a:lnTo>
                      <a:lnTo>
                        <a:pt x="564" y="327"/>
                      </a:lnTo>
                      <a:lnTo>
                        <a:pt x="581" y="323"/>
                      </a:lnTo>
                      <a:lnTo>
                        <a:pt x="599" y="321"/>
                      </a:lnTo>
                      <a:lnTo>
                        <a:pt x="616" y="317"/>
                      </a:lnTo>
                      <a:lnTo>
                        <a:pt x="633" y="315"/>
                      </a:lnTo>
                      <a:lnTo>
                        <a:pt x="647" y="311"/>
                      </a:lnTo>
                      <a:lnTo>
                        <a:pt x="662" y="307"/>
                      </a:lnTo>
                      <a:lnTo>
                        <a:pt x="677" y="300"/>
                      </a:lnTo>
                      <a:lnTo>
                        <a:pt x="691" y="296"/>
                      </a:lnTo>
                      <a:lnTo>
                        <a:pt x="706" y="292"/>
                      </a:lnTo>
                      <a:lnTo>
                        <a:pt x="718" y="286"/>
                      </a:lnTo>
                      <a:lnTo>
                        <a:pt x="731" y="282"/>
                      </a:lnTo>
                      <a:lnTo>
                        <a:pt x="741" y="275"/>
                      </a:lnTo>
                      <a:lnTo>
                        <a:pt x="752" y="271"/>
                      </a:lnTo>
                      <a:lnTo>
                        <a:pt x="762" y="265"/>
                      </a:lnTo>
                      <a:lnTo>
                        <a:pt x="771" y="259"/>
                      </a:lnTo>
                      <a:lnTo>
                        <a:pt x="779" y="252"/>
                      </a:lnTo>
                      <a:lnTo>
                        <a:pt x="785" y="246"/>
                      </a:lnTo>
                      <a:lnTo>
                        <a:pt x="791" y="240"/>
                      </a:lnTo>
                      <a:lnTo>
                        <a:pt x="798" y="231"/>
                      </a:lnTo>
                      <a:lnTo>
                        <a:pt x="802" y="225"/>
                      </a:lnTo>
                      <a:lnTo>
                        <a:pt x="806" y="219"/>
                      </a:lnTo>
                      <a:lnTo>
                        <a:pt x="808" y="211"/>
                      </a:lnTo>
                      <a:lnTo>
                        <a:pt x="810" y="204"/>
                      </a:lnTo>
                      <a:lnTo>
                        <a:pt x="810" y="196"/>
                      </a:lnTo>
                      <a:lnTo>
                        <a:pt x="810" y="194"/>
                      </a:lnTo>
                      <a:lnTo>
                        <a:pt x="810" y="192"/>
                      </a:lnTo>
                      <a:lnTo>
                        <a:pt x="810" y="188"/>
                      </a:lnTo>
                      <a:lnTo>
                        <a:pt x="810" y="183"/>
                      </a:lnTo>
                      <a:lnTo>
                        <a:pt x="810" y="179"/>
                      </a:lnTo>
                      <a:lnTo>
                        <a:pt x="810" y="173"/>
                      </a:lnTo>
                      <a:lnTo>
                        <a:pt x="810" y="167"/>
                      </a:lnTo>
                      <a:lnTo>
                        <a:pt x="810" y="158"/>
                      </a:lnTo>
                      <a:lnTo>
                        <a:pt x="810" y="150"/>
                      </a:lnTo>
                      <a:lnTo>
                        <a:pt x="810" y="144"/>
                      </a:lnTo>
                      <a:lnTo>
                        <a:pt x="810" y="133"/>
                      </a:lnTo>
                      <a:lnTo>
                        <a:pt x="810" y="125"/>
                      </a:lnTo>
                      <a:lnTo>
                        <a:pt x="810" y="117"/>
                      </a:lnTo>
                      <a:lnTo>
                        <a:pt x="810" y="108"/>
                      </a:lnTo>
                      <a:lnTo>
                        <a:pt x="810" y="98"/>
                      </a:lnTo>
                      <a:lnTo>
                        <a:pt x="810" y="90"/>
                      </a:lnTo>
                      <a:lnTo>
                        <a:pt x="810" y="79"/>
                      </a:lnTo>
                      <a:lnTo>
                        <a:pt x="810" y="71"/>
                      </a:lnTo>
                      <a:lnTo>
                        <a:pt x="810" y="62"/>
                      </a:lnTo>
                      <a:lnTo>
                        <a:pt x="810" y="54"/>
                      </a:lnTo>
                      <a:lnTo>
                        <a:pt x="810" y="46"/>
                      </a:lnTo>
                      <a:lnTo>
                        <a:pt x="810" y="37"/>
                      </a:lnTo>
                      <a:lnTo>
                        <a:pt x="810" y="31"/>
                      </a:lnTo>
                      <a:lnTo>
                        <a:pt x="810" y="23"/>
                      </a:lnTo>
                      <a:lnTo>
                        <a:pt x="810" y="16"/>
                      </a:lnTo>
                      <a:lnTo>
                        <a:pt x="810" y="12"/>
                      </a:lnTo>
                      <a:lnTo>
                        <a:pt x="810" y="8"/>
                      </a:lnTo>
                      <a:lnTo>
                        <a:pt x="810" y="4"/>
                      </a:lnTo>
                      <a:lnTo>
                        <a:pt x="810" y="2"/>
                      </a:lnTo>
                      <a:lnTo>
                        <a:pt x="810" y="0"/>
                      </a:lnTo>
                      <a:close/>
                    </a:path>
                  </a:pathLst>
                </a:custGeom>
                <a:solidFill>
                  <a:srgbClr val="BFBFBF"/>
                </a:solidFill>
                <a:ln w="254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86" name="Freeform 90"/>
                <p:cNvSpPr>
                  <a:spLocks/>
                </p:cNvSpPr>
                <p:nvPr/>
              </p:nvSpPr>
              <p:spPr bwMode="auto">
                <a:xfrm>
                  <a:off x="1732" y="4424"/>
                  <a:ext cx="810" cy="338"/>
                </a:xfrm>
                <a:custGeom>
                  <a:avLst/>
                  <a:gdLst>
                    <a:gd name="T0" fmla="*/ 806 w 810"/>
                    <a:gd name="T1" fmla="*/ 21 h 338"/>
                    <a:gd name="T2" fmla="*/ 785 w 810"/>
                    <a:gd name="T3" fmla="*/ 48 h 338"/>
                    <a:gd name="T4" fmla="*/ 752 w 810"/>
                    <a:gd name="T5" fmla="*/ 73 h 338"/>
                    <a:gd name="T6" fmla="*/ 706 w 810"/>
                    <a:gd name="T7" fmla="*/ 94 h 338"/>
                    <a:gd name="T8" fmla="*/ 647 w 810"/>
                    <a:gd name="T9" fmla="*/ 112 h 338"/>
                    <a:gd name="T10" fmla="*/ 581 w 810"/>
                    <a:gd name="T11" fmla="*/ 127 h 338"/>
                    <a:gd name="T12" fmla="*/ 508 w 810"/>
                    <a:gd name="T13" fmla="*/ 135 h 338"/>
                    <a:gd name="T14" fmla="*/ 426 w 810"/>
                    <a:gd name="T15" fmla="*/ 140 h 338"/>
                    <a:gd name="T16" fmla="*/ 345 w 810"/>
                    <a:gd name="T17" fmla="*/ 140 h 338"/>
                    <a:gd name="T18" fmla="*/ 265 w 810"/>
                    <a:gd name="T19" fmla="*/ 131 h 338"/>
                    <a:gd name="T20" fmla="*/ 194 w 810"/>
                    <a:gd name="T21" fmla="*/ 121 h 338"/>
                    <a:gd name="T22" fmla="*/ 134 w 810"/>
                    <a:gd name="T23" fmla="*/ 104 h 338"/>
                    <a:gd name="T24" fmla="*/ 82 w 810"/>
                    <a:gd name="T25" fmla="*/ 83 h 338"/>
                    <a:gd name="T26" fmla="*/ 40 w 810"/>
                    <a:gd name="T27" fmla="*/ 60 h 338"/>
                    <a:gd name="T28" fmla="*/ 13 w 810"/>
                    <a:gd name="T29" fmla="*/ 35 h 338"/>
                    <a:gd name="T30" fmla="*/ 0 w 810"/>
                    <a:gd name="T31" fmla="*/ 6 h 338"/>
                    <a:gd name="T32" fmla="*/ 0 w 810"/>
                    <a:gd name="T33" fmla="*/ 4 h 338"/>
                    <a:gd name="T34" fmla="*/ 0 w 810"/>
                    <a:gd name="T35" fmla="*/ 23 h 338"/>
                    <a:gd name="T36" fmla="*/ 0 w 810"/>
                    <a:gd name="T37" fmla="*/ 54 h 338"/>
                    <a:gd name="T38" fmla="*/ 0 w 810"/>
                    <a:gd name="T39" fmla="*/ 90 h 338"/>
                    <a:gd name="T40" fmla="*/ 0 w 810"/>
                    <a:gd name="T41" fmla="*/ 125 h 338"/>
                    <a:gd name="T42" fmla="*/ 0 w 810"/>
                    <a:gd name="T43" fmla="*/ 158 h 338"/>
                    <a:gd name="T44" fmla="*/ 0 w 810"/>
                    <a:gd name="T45" fmla="*/ 183 h 338"/>
                    <a:gd name="T46" fmla="*/ 0 w 810"/>
                    <a:gd name="T47" fmla="*/ 196 h 338"/>
                    <a:gd name="T48" fmla="*/ 5 w 810"/>
                    <a:gd name="T49" fmla="*/ 219 h 338"/>
                    <a:gd name="T50" fmla="*/ 25 w 810"/>
                    <a:gd name="T51" fmla="*/ 246 h 338"/>
                    <a:gd name="T52" fmla="*/ 59 w 810"/>
                    <a:gd name="T53" fmla="*/ 271 h 338"/>
                    <a:gd name="T54" fmla="*/ 105 w 810"/>
                    <a:gd name="T55" fmla="*/ 292 h 338"/>
                    <a:gd name="T56" fmla="*/ 163 w 810"/>
                    <a:gd name="T57" fmla="*/ 311 h 338"/>
                    <a:gd name="T58" fmla="*/ 230 w 810"/>
                    <a:gd name="T59" fmla="*/ 323 h 338"/>
                    <a:gd name="T60" fmla="*/ 305 w 810"/>
                    <a:gd name="T61" fmla="*/ 334 h 338"/>
                    <a:gd name="T62" fmla="*/ 384 w 810"/>
                    <a:gd name="T63" fmla="*/ 338 h 338"/>
                    <a:gd name="T64" fmla="*/ 468 w 810"/>
                    <a:gd name="T65" fmla="*/ 336 h 338"/>
                    <a:gd name="T66" fmla="*/ 545 w 810"/>
                    <a:gd name="T67" fmla="*/ 330 h 338"/>
                    <a:gd name="T68" fmla="*/ 616 w 810"/>
                    <a:gd name="T69" fmla="*/ 317 h 338"/>
                    <a:gd name="T70" fmla="*/ 677 w 810"/>
                    <a:gd name="T71" fmla="*/ 300 h 338"/>
                    <a:gd name="T72" fmla="*/ 731 w 810"/>
                    <a:gd name="T73" fmla="*/ 282 h 338"/>
                    <a:gd name="T74" fmla="*/ 771 w 810"/>
                    <a:gd name="T75" fmla="*/ 259 h 338"/>
                    <a:gd name="T76" fmla="*/ 798 w 810"/>
                    <a:gd name="T77" fmla="*/ 231 h 338"/>
                    <a:gd name="T78" fmla="*/ 810 w 810"/>
                    <a:gd name="T79" fmla="*/ 204 h 338"/>
                    <a:gd name="T80" fmla="*/ 810 w 810"/>
                    <a:gd name="T81" fmla="*/ 192 h 338"/>
                    <a:gd name="T82" fmla="*/ 810 w 810"/>
                    <a:gd name="T83" fmla="*/ 173 h 338"/>
                    <a:gd name="T84" fmla="*/ 810 w 810"/>
                    <a:gd name="T85" fmla="*/ 144 h 338"/>
                    <a:gd name="T86" fmla="*/ 810 w 810"/>
                    <a:gd name="T87" fmla="*/ 108 h 338"/>
                    <a:gd name="T88" fmla="*/ 810 w 810"/>
                    <a:gd name="T89" fmla="*/ 71 h 338"/>
                    <a:gd name="T90" fmla="*/ 810 w 810"/>
                    <a:gd name="T91" fmla="*/ 37 h 338"/>
                    <a:gd name="T92" fmla="*/ 810 w 810"/>
                    <a:gd name="T93" fmla="*/ 12 h 338"/>
                    <a:gd name="T94" fmla="*/ 810 w 810"/>
                    <a:gd name="T95" fmla="*/ 0 h 3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10" h="338">
                      <a:moveTo>
                        <a:pt x="810" y="0"/>
                      </a:moveTo>
                      <a:lnTo>
                        <a:pt x="810" y="6"/>
                      </a:lnTo>
                      <a:lnTo>
                        <a:pt x="808" y="14"/>
                      </a:lnTo>
                      <a:lnTo>
                        <a:pt x="806" y="21"/>
                      </a:lnTo>
                      <a:lnTo>
                        <a:pt x="802" y="27"/>
                      </a:lnTo>
                      <a:lnTo>
                        <a:pt x="798" y="35"/>
                      </a:lnTo>
                      <a:lnTo>
                        <a:pt x="791" y="42"/>
                      </a:lnTo>
                      <a:lnTo>
                        <a:pt x="785" y="48"/>
                      </a:lnTo>
                      <a:lnTo>
                        <a:pt x="779" y="54"/>
                      </a:lnTo>
                      <a:lnTo>
                        <a:pt x="771" y="60"/>
                      </a:lnTo>
                      <a:lnTo>
                        <a:pt x="762" y="67"/>
                      </a:lnTo>
                      <a:lnTo>
                        <a:pt x="752" y="73"/>
                      </a:lnTo>
                      <a:lnTo>
                        <a:pt x="741" y="77"/>
                      </a:lnTo>
                      <a:lnTo>
                        <a:pt x="731" y="83"/>
                      </a:lnTo>
                      <a:lnTo>
                        <a:pt x="718" y="90"/>
                      </a:lnTo>
                      <a:lnTo>
                        <a:pt x="706" y="94"/>
                      </a:lnTo>
                      <a:lnTo>
                        <a:pt x="691" y="98"/>
                      </a:lnTo>
                      <a:lnTo>
                        <a:pt x="677" y="104"/>
                      </a:lnTo>
                      <a:lnTo>
                        <a:pt x="662" y="108"/>
                      </a:lnTo>
                      <a:lnTo>
                        <a:pt x="647" y="112"/>
                      </a:lnTo>
                      <a:lnTo>
                        <a:pt x="633" y="117"/>
                      </a:lnTo>
                      <a:lnTo>
                        <a:pt x="616" y="121"/>
                      </a:lnTo>
                      <a:lnTo>
                        <a:pt x="599" y="123"/>
                      </a:lnTo>
                      <a:lnTo>
                        <a:pt x="581" y="127"/>
                      </a:lnTo>
                      <a:lnTo>
                        <a:pt x="564" y="129"/>
                      </a:lnTo>
                      <a:lnTo>
                        <a:pt x="545" y="131"/>
                      </a:lnTo>
                      <a:lnTo>
                        <a:pt x="526" y="133"/>
                      </a:lnTo>
                      <a:lnTo>
                        <a:pt x="508" y="135"/>
                      </a:lnTo>
                      <a:lnTo>
                        <a:pt x="487" y="138"/>
                      </a:lnTo>
                      <a:lnTo>
                        <a:pt x="468" y="140"/>
                      </a:lnTo>
                      <a:lnTo>
                        <a:pt x="447" y="140"/>
                      </a:lnTo>
                      <a:lnTo>
                        <a:pt x="426" y="140"/>
                      </a:lnTo>
                      <a:lnTo>
                        <a:pt x="405" y="140"/>
                      </a:lnTo>
                      <a:lnTo>
                        <a:pt x="384" y="140"/>
                      </a:lnTo>
                      <a:lnTo>
                        <a:pt x="364" y="140"/>
                      </a:lnTo>
                      <a:lnTo>
                        <a:pt x="345" y="140"/>
                      </a:lnTo>
                      <a:lnTo>
                        <a:pt x="324" y="138"/>
                      </a:lnTo>
                      <a:lnTo>
                        <a:pt x="305" y="135"/>
                      </a:lnTo>
                      <a:lnTo>
                        <a:pt x="284" y="133"/>
                      </a:lnTo>
                      <a:lnTo>
                        <a:pt x="265" y="131"/>
                      </a:lnTo>
                      <a:lnTo>
                        <a:pt x="249" y="129"/>
                      </a:lnTo>
                      <a:lnTo>
                        <a:pt x="230" y="127"/>
                      </a:lnTo>
                      <a:lnTo>
                        <a:pt x="213" y="123"/>
                      </a:lnTo>
                      <a:lnTo>
                        <a:pt x="194" y="121"/>
                      </a:lnTo>
                      <a:lnTo>
                        <a:pt x="180" y="117"/>
                      </a:lnTo>
                      <a:lnTo>
                        <a:pt x="163" y="112"/>
                      </a:lnTo>
                      <a:lnTo>
                        <a:pt x="149" y="108"/>
                      </a:lnTo>
                      <a:lnTo>
                        <a:pt x="134" y="104"/>
                      </a:lnTo>
                      <a:lnTo>
                        <a:pt x="119" y="98"/>
                      </a:lnTo>
                      <a:lnTo>
                        <a:pt x="105" y="94"/>
                      </a:lnTo>
                      <a:lnTo>
                        <a:pt x="92" y="90"/>
                      </a:lnTo>
                      <a:lnTo>
                        <a:pt x="82" y="83"/>
                      </a:lnTo>
                      <a:lnTo>
                        <a:pt x="69" y="77"/>
                      </a:lnTo>
                      <a:lnTo>
                        <a:pt x="59" y="73"/>
                      </a:lnTo>
                      <a:lnTo>
                        <a:pt x="48" y="67"/>
                      </a:lnTo>
                      <a:lnTo>
                        <a:pt x="40" y="60"/>
                      </a:lnTo>
                      <a:lnTo>
                        <a:pt x="32" y="54"/>
                      </a:lnTo>
                      <a:lnTo>
                        <a:pt x="25" y="48"/>
                      </a:lnTo>
                      <a:lnTo>
                        <a:pt x="19" y="42"/>
                      </a:lnTo>
                      <a:lnTo>
                        <a:pt x="13" y="35"/>
                      </a:lnTo>
                      <a:lnTo>
                        <a:pt x="9" y="27"/>
                      </a:lnTo>
                      <a:lnTo>
                        <a:pt x="5" y="21"/>
                      </a:lnTo>
                      <a:lnTo>
                        <a:pt x="2" y="14"/>
                      </a:lnTo>
                      <a:lnTo>
                        <a:pt x="0" y="6"/>
                      </a:lnTo>
                      <a:lnTo>
                        <a:pt x="0" y="0"/>
                      </a:lnTo>
                      <a:lnTo>
                        <a:pt x="0" y="2"/>
                      </a:lnTo>
                      <a:lnTo>
                        <a:pt x="0" y="4"/>
                      </a:lnTo>
                      <a:lnTo>
                        <a:pt x="0" y="8"/>
                      </a:lnTo>
                      <a:lnTo>
                        <a:pt x="0" y="12"/>
                      </a:lnTo>
                      <a:lnTo>
                        <a:pt x="0" y="16"/>
                      </a:lnTo>
                      <a:lnTo>
                        <a:pt x="0" y="23"/>
                      </a:lnTo>
                      <a:lnTo>
                        <a:pt x="0" y="31"/>
                      </a:lnTo>
                      <a:lnTo>
                        <a:pt x="0" y="37"/>
                      </a:lnTo>
                      <a:lnTo>
                        <a:pt x="0" y="46"/>
                      </a:lnTo>
                      <a:lnTo>
                        <a:pt x="0" y="54"/>
                      </a:lnTo>
                      <a:lnTo>
                        <a:pt x="0" y="62"/>
                      </a:lnTo>
                      <a:lnTo>
                        <a:pt x="0" y="71"/>
                      </a:lnTo>
                      <a:lnTo>
                        <a:pt x="0" y="79"/>
                      </a:lnTo>
                      <a:lnTo>
                        <a:pt x="0" y="90"/>
                      </a:lnTo>
                      <a:lnTo>
                        <a:pt x="0" y="98"/>
                      </a:lnTo>
                      <a:lnTo>
                        <a:pt x="0" y="108"/>
                      </a:lnTo>
                      <a:lnTo>
                        <a:pt x="0" y="117"/>
                      </a:lnTo>
                      <a:lnTo>
                        <a:pt x="0" y="125"/>
                      </a:lnTo>
                      <a:lnTo>
                        <a:pt x="0" y="133"/>
                      </a:lnTo>
                      <a:lnTo>
                        <a:pt x="0" y="144"/>
                      </a:lnTo>
                      <a:lnTo>
                        <a:pt x="0" y="150"/>
                      </a:lnTo>
                      <a:lnTo>
                        <a:pt x="0" y="158"/>
                      </a:lnTo>
                      <a:lnTo>
                        <a:pt x="0" y="167"/>
                      </a:lnTo>
                      <a:lnTo>
                        <a:pt x="0" y="173"/>
                      </a:lnTo>
                      <a:lnTo>
                        <a:pt x="0" y="179"/>
                      </a:lnTo>
                      <a:lnTo>
                        <a:pt x="0" y="183"/>
                      </a:lnTo>
                      <a:lnTo>
                        <a:pt x="0" y="188"/>
                      </a:lnTo>
                      <a:lnTo>
                        <a:pt x="0" y="192"/>
                      </a:lnTo>
                      <a:lnTo>
                        <a:pt x="0" y="194"/>
                      </a:lnTo>
                      <a:lnTo>
                        <a:pt x="0" y="196"/>
                      </a:lnTo>
                      <a:lnTo>
                        <a:pt x="0" y="204"/>
                      </a:lnTo>
                      <a:lnTo>
                        <a:pt x="2" y="211"/>
                      </a:lnTo>
                      <a:lnTo>
                        <a:pt x="5" y="219"/>
                      </a:lnTo>
                      <a:lnTo>
                        <a:pt x="9" y="225"/>
                      </a:lnTo>
                      <a:lnTo>
                        <a:pt x="13" y="231"/>
                      </a:lnTo>
                      <a:lnTo>
                        <a:pt x="19" y="240"/>
                      </a:lnTo>
                      <a:lnTo>
                        <a:pt x="25" y="246"/>
                      </a:lnTo>
                      <a:lnTo>
                        <a:pt x="32" y="252"/>
                      </a:lnTo>
                      <a:lnTo>
                        <a:pt x="40" y="259"/>
                      </a:lnTo>
                      <a:lnTo>
                        <a:pt x="48" y="265"/>
                      </a:lnTo>
                      <a:lnTo>
                        <a:pt x="59" y="271"/>
                      </a:lnTo>
                      <a:lnTo>
                        <a:pt x="69" y="275"/>
                      </a:lnTo>
                      <a:lnTo>
                        <a:pt x="82" y="282"/>
                      </a:lnTo>
                      <a:lnTo>
                        <a:pt x="92" y="286"/>
                      </a:lnTo>
                      <a:lnTo>
                        <a:pt x="105" y="292"/>
                      </a:lnTo>
                      <a:lnTo>
                        <a:pt x="119" y="296"/>
                      </a:lnTo>
                      <a:lnTo>
                        <a:pt x="134" y="300"/>
                      </a:lnTo>
                      <a:lnTo>
                        <a:pt x="149" y="307"/>
                      </a:lnTo>
                      <a:lnTo>
                        <a:pt x="163" y="311"/>
                      </a:lnTo>
                      <a:lnTo>
                        <a:pt x="180" y="315"/>
                      </a:lnTo>
                      <a:lnTo>
                        <a:pt x="194" y="317"/>
                      </a:lnTo>
                      <a:lnTo>
                        <a:pt x="213" y="321"/>
                      </a:lnTo>
                      <a:lnTo>
                        <a:pt x="230" y="323"/>
                      </a:lnTo>
                      <a:lnTo>
                        <a:pt x="249" y="327"/>
                      </a:lnTo>
                      <a:lnTo>
                        <a:pt x="265" y="330"/>
                      </a:lnTo>
                      <a:lnTo>
                        <a:pt x="284" y="332"/>
                      </a:lnTo>
                      <a:lnTo>
                        <a:pt x="305" y="334"/>
                      </a:lnTo>
                      <a:lnTo>
                        <a:pt x="324" y="336"/>
                      </a:lnTo>
                      <a:lnTo>
                        <a:pt x="345" y="336"/>
                      </a:lnTo>
                      <a:lnTo>
                        <a:pt x="364" y="338"/>
                      </a:lnTo>
                      <a:lnTo>
                        <a:pt x="384" y="338"/>
                      </a:lnTo>
                      <a:lnTo>
                        <a:pt x="405" y="338"/>
                      </a:lnTo>
                      <a:lnTo>
                        <a:pt x="426" y="338"/>
                      </a:lnTo>
                      <a:lnTo>
                        <a:pt x="447" y="338"/>
                      </a:lnTo>
                      <a:lnTo>
                        <a:pt x="468" y="336"/>
                      </a:lnTo>
                      <a:lnTo>
                        <a:pt x="487" y="336"/>
                      </a:lnTo>
                      <a:lnTo>
                        <a:pt x="508" y="334"/>
                      </a:lnTo>
                      <a:lnTo>
                        <a:pt x="526" y="332"/>
                      </a:lnTo>
                      <a:lnTo>
                        <a:pt x="545" y="330"/>
                      </a:lnTo>
                      <a:lnTo>
                        <a:pt x="564" y="327"/>
                      </a:lnTo>
                      <a:lnTo>
                        <a:pt x="581" y="323"/>
                      </a:lnTo>
                      <a:lnTo>
                        <a:pt x="599" y="321"/>
                      </a:lnTo>
                      <a:lnTo>
                        <a:pt x="616" y="317"/>
                      </a:lnTo>
                      <a:lnTo>
                        <a:pt x="633" y="315"/>
                      </a:lnTo>
                      <a:lnTo>
                        <a:pt x="647" y="311"/>
                      </a:lnTo>
                      <a:lnTo>
                        <a:pt x="662" y="307"/>
                      </a:lnTo>
                      <a:lnTo>
                        <a:pt x="677" y="300"/>
                      </a:lnTo>
                      <a:lnTo>
                        <a:pt x="691" y="296"/>
                      </a:lnTo>
                      <a:lnTo>
                        <a:pt x="706" y="292"/>
                      </a:lnTo>
                      <a:lnTo>
                        <a:pt x="718" y="286"/>
                      </a:lnTo>
                      <a:lnTo>
                        <a:pt x="731" y="282"/>
                      </a:lnTo>
                      <a:lnTo>
                        <a:pt x="741" y="275"/>
                      </a:lnTo>
                      <a:lnTo>
                        <a:pt x="752" y="271"/>
                      </a:lnTo>
                      <a:lnTo>
                        <a:pt x="762" y="265"/>
                      </a:lnTo>
                      <a:lnTo>
                        <a:pt x="771" y="259"/>
                      </a:lnTo>
                      <a:lnTo>
                        <a:pt x="779" y="252"/>
                      </a:lnTo>
                      <a:lnTo>
                        <a:pt x="785" y="246"/>
                      </a:lnTo>
                      <a:lnTo>
                        <a:pt x="791" y="240"/>
                      </a:lnTo>
                      <a:lnTo>
                        <a:pt x="798" y="231"/>
                      </a:lnTo>
                      <a:lnTo>
                        <a:pt x="802" y="225"/>
                      </a:lnTo>
                      <a:lnTo>
                        <a:pt x="806" y="219"/>
                      </a:lnTo>
                      <a:lnTo>
                        <a:pt x="808" y="211"/>
                      </a:lnTo>
                      <a:lnTo>
                        <a:pt x="810" y="204"/>
                      </a:lnTo>
                      <a:lnTo>
                        <a:pt x="810" y="196"/>
                      </a:lnTo>
                      <a:lnTo>
                        <a:pt x="810" y="194"/>
                      </a:lnTo>
                      <a:lnTo>
                        <a:pt x="810" y="192"/>
                      </a:lnTo>
                      <a:lnTo>
                        <a:pt x="810" y="188"/>
                      </a:lnTo>
                      <a:lnTo>
                        <a:pt x="810" y="183"/>
                      </a:lnTo>
                      <a:lnTo>
                        <a:pt x="810" y="179"/>
                      </a:lnTo>
                      <a:lnTo>
                        <a:pt x="810" y="173"/>
                      </a:lnTo>
                      <a:lnTo>
                        <a:pt x="810" y="167"/>
                      </a:lnTo>
                      <a:lnTo>
                        <a:pt x="810" y="158"/>
                      </a:lnTo>
                      <a:lnTo>
                        <a:pt x="810" y="150"/>
                      </a:lnTo>
                      <a:lnTo>
                        <a:pt x="810" y="144"/>
                      </a:lnTo>
                      <a:lnTo>
                        <a:pt x="810" y="133"/>
                      </a:lnTo>
                      <a:lnTo>
                        <a:pt x="810" y="125"/>
                      </a:lnTo>
                      <a:lnTo>
                        <a:pt x="810" y="117"/>
                      </a:lnTo>
                      <a:lnTo>
                        <a:pt x="810" y="108"/>
                      </a:lnTo>
                      <a:lnTo>
                        <a:pt x="810" y="98"/>
                      </a:lnTo>
                      <a:lnTo>
                        <a:pt x="810" y="90"/>
                      </a:lnTo>
                      <a:lnTo>
                        <a:pt x="810" y="79"/>
                      </a:lnTo>
                      <a:lnTo>
                        <a:pt x="810" y="71"/>
                      </a:lnTo>
                      <a:lnTo>
                        <a:pt x="810" y="62"/>
                      </a:lnTo>
                      <a:lnTo>
                        <a:pt x="810" y="54"/>
                      </a:lnTo>
                      <a:lnTo>
                        <a:pt x="810" y="46"/>
                      </a:lnTo>
                      <a:lnTo>
                        <a:pt x="810" y="37"/>
                      </a:lnTo>
                      <a:lnTo>
                        <a:pt x="810" y="31"/>
                      </a:lnTo>
                      <a:lnTo>
                        <a:pt x="810" y="23"/>
                      </a:lnTo>
                      <a:lnTo>
                        <a:pt x="810" y="16"/>
                      </a:lnTo>
                      <a:lnTo>
                        <a:pt x="810" y="12"/>
                      </a:lnTo>
                      <a:lnTo>
                        <a:pt x="810" y="8"/>
                      </a:lnTo>
                      <a:lnTo>
                        <a:pt x="810" y="4"/>
                      </a:lnTo>
                      <a:lnTo>
                        <a:pt x="810" y="2"/>
                      </a:lnTo>
                      <a:lnTo>
                        <a:pt x="810" y="0"/>
                      </a:lnTo>
                    </a:path>
                  </a:pathLst>
                </a:custGeom>
                <a:noFill/>
                <a:ln w="254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grpSp>
          <p:grpSp>
            <p:nvGrpSpPr>
              <p:cNvPr id="110" name="Group 91"/>
              <p:cNvGrpSpPr>
                <a:grpSpLocks/>
              </p:cNvGrpSpPr>
              <p:nvPr/>
            </p:nvGrpSpPr>
            <p:grpSpPr bwMode="auto">
              <a:xfrm>
                <a:off x="7303251" y="4025113"/>
                <a:ext cx="382587" cy="914400"/>
                <a:chOff x="10100" y="3449"/>
                <a:chExt cx="603" cy="1264"/>
              </a:xfrm>
            </p:grpSpPr>
            <p:sp>
              <p:nvSpPr>
                <p:cNvPr id="111" name="Rectangle 92"/>
                <p:cNvSpPr>
                  <a:spLocks noChangeArrowheads="1"/>
                </p:cNvSpPr>
                <p:nvPr/>
              </p:nvSpPr>
              <p:spPr bwMode="auto">
                <a:xfrm>
                  <a:off x="10100" y="3449"/>
                  <a:ext cx="603" cy="1263"/>
                </a:xfrm>
                <a:prstGeom prst="rect">
                  <a:avLst/>
                </a:prstGeom>
                <a:solidFill>
                  <a:srgbClr val="F2F2F2"/>
                </a:solidFill>
                <a:ln w="381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12" name="Rectangle 93"/>
                <p:cNvSpPr>
                  <a:spLocks noChangeArrowheads="1"/>
                </p:cNvSpPr>
                <p:nvPr/>
              </p:nvSpPr>
              <p:spPr bwMode="auto">
                <a:xfrm>
                  <a:off x="10100" y="3449"/>
                  <a:ext cx="603" cy="1263"/>
                </a:xfrm>
                <a:prstGeom prst="rect">
                  <a:avLst/>
                </a:prstGeom>
                <a:noFill/>
                <a:ln w="381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13" name="Rectangle 94"/>
                <p:cNvSpPr>
                  <a:spLocks noChangeArrowheads="1"/>
                </p:cNvSpPr>
                <p:nvPr/>
              </p:nvSpPr>
              <p:spPr bwMode="auto">
                <a:xfrm>
                  <a:off x="10133" y="4092"/>
                  <a:ext cx="474" cy="510"/>
                </a:xfrm>
                <a:prstGeom prst="rect">
                  <a:avLst/>
                </a:prstGeom>
                <a:noFill/>
                <a:ln w="3810">
                  <a:solidFill>
                    <a:srgbClr val="7F7F7F"/>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14" name="Freeform 95"/>
                <p:cNvSpPr>
                  <a:spLocks/>
                </p:cNvSpPr>
                <p:nvPr/>
              </p:nvSpPr>
              <p:spPr bwMode="auto">
                <a:xfrm>
                  <a:off x="10134" y="3509"/>
                  <a:ext cx="472" cy="446"/>
                </a:xfrm>
                <a:custGeom>
                  <a:avLst/>
                  <a:gdLst>
                    <a:gd name="T0" fmla="*/ 0 w 472"/>
                    <a:gd name="T1" fmla="*/ 0 h 446"/>
                    <a:gd name="T2" fmla="*/ 472 w 472"/>
                    <a:gd name="T3" fmla="*/ 0 h 446"/>
                    <a:gd name="T4" fmla="*/ 472 w 472"/>
                    <a:gd name="T5" fmla="*/ 446 h 446"/>
                    <a:gd name="T6" fmla="*/ 0 w 472"/>
                    <a:gd name="T7" fmla="*/ 446 h 446"/>
                    <a:gd name="T8" fmla="*/ 0 w 472"/>
                    <a:gd name="T9" fmla="*/ 2 h 446"/>
                    <a:gd name="T10" fmla="*/ 0 w 472"/>
                    <a:gd name="T11" fmla="*/ 446 h 446"/>
                    <a:gd name="T12" fmla="*/ 399 w 472"/>
                    <a:gd name="T13" fmla="*/ 446 h 44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2" h="446">
                      <a:moveTo>
                        <a:pt x="0" y="0"/>
                      </a:moveTo>
                      <a:lnTo>
                        <a:pt x="472" y="0"/>
                      </a:lnTo>
                      <a:lnTo>
                        <a:pt x="472" y="446"/>
                      </a:lnTo>
                      <a:lnTo>
                        <a:pt x="0" y="446"/>
                      </a:lnTo>
                      <a:lnTo>
                        <a:pt x="0" y="2"/>
                      </a:lnTo>
                      <a:lnTo>
                        <a:pt x="0" y="446"/>
                      </a:lnTo>
                      <a:lnTo>
                        <a:pt x="399" y="446"/>
                      </a:lnTo>
                    </a:path>
                  </a:pathLst>
                </a:custGeom>
                <a:noFill/>
                <a:ln w="381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15" name="Line 96"/>
                <p:cNvSpPr>
                  <a:spLocks noChangeShapeType="1"/>
                </p:cNvSpPr>
                <p:nvPr/>
              </p:nvSpPr>
              <p:spPr bwMode="auto">
                <a:xfrm>
                  <a:off x="10130" y="3809"/>
                  <a:ext cx="476" cy="1"/>
                </a:xfrm>
                <a:prstGeom prst="line">
                  <a:avLst/>
                </a:prstGeom>
                <a:noFill/>
                <a:ln w="3810">
                  <a:solidFill>
                    <a:srgbClr val="000000"/>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16" name="Oval 97"/>
                <p:cNvSpPr>
                  <a:spLocks noChangeArrowheads="1"/>
                </p:cNvSpPr>
                <p:nvPr/>
              </p:nvSpPr>
              <p:spPr bwMode="auto">
                <a:xfrm>
                  <a:off x="10281" y="4501"/>
                  <a:ext cx="5"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17" name="Oval 98"/>
                <p:cNvSpPr>
                  <a:spLocks noChangeArrowheads="1"/>
                </p:cNvSpPr>
                <p:nvPr/>
              </p:nvSpPr>
              <p:spPr bwMode="auto">
                <a:xfrm>
                  <a:off x="10281" y="4501"/>
                  <a:ext cx="5"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18" name="Oval 99"/>
                <p:cNvSpPr>
                  <a:spLocks noChangeArrowheads="1"/>
                </p:cNvSpPr>
                <p:nvPr/>
              </p:nvSpPr>
              <p:spPr bwMode="auto">
                <a:xfrm>
                  <a:off x="10325" y="4501"/>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19" name="Oval 100"/>
                <p:cNvSpPr>
                  <a:spLocks noChangeArrowheads="1"/>
                </p:cNvSpPr>
                <p:nvPr/>
              </p:nvSpPr>
              <p:spPr bwMode="auto">
                <a:xfrm>
                  <a:off x="10325" y="4501"/>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20" name="Oval 101"/>
                <p:cNvSpPr>
                  <a:spLocks noChangeArrowheads="1"/>
                </p:cNvSpPr>
                <p:nvPr/>
              </p:nvSpPr>
              <p:spPr bwMode="auto">
                <a:xfrm>
                  <a:off x="10367" y="4501"/>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21" name="Oval 102"/>
                <p:cNvSpPr>
                  <a:spLocks noChangeArrowheads="1"/>
                </p:cNvSpPr>
                <p:nvPr/>
              </p:nvSpPr>
              <p:spPr bwMode="auto">
                <a:xfrm>
                  <a:off x="10367" y="4501"/>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22" name="Oval 103"/>
                <p:cNvSpPr>
                  <a:spLocks noChangeArrowheads="1"/>
                </p:cNvSpPr>
                <p:nvPr/>
              </p:nvSpPr>
              <p:spPr bwMode="auto">
                <a:xfrm>
                  <a:off x="10411" y="4501"/>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23" name="Oval 104"/>
                <p:cNvSpPr>
                  <a:spLocks noChangeArrowheads="1"/>
                </p:cNvSpPr>
                <p:nvPr/>
              </p:nvSpPr>
              <p:spPr bwMode="auto">
                <a:xfrm>
                  <a:off x="10411" y="4501"/>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24" name="Oval 105"/>
                <p:cNvSpPr>
                  <a:spLocks noChangeArrowheads="1"/>
                </p:cNvSpPr>
                <p:nvPr/>
              </p:nvSpPr>
              <p:spPr bwMode="auto">
                <a:xfrm>
                  <a:off x="10281" y="4535"/>
                  <a:ext cx="5"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25" name="Oval 106"/>
                <p:cNvSpPr>
                  <a:spLocks noChangeArrowheads="1"/>
                </p:cNvSpPr>
                <p:nvPr/>
              </p:nvSpPr>
              <p:spPr bwMode="auto">
                <a:xfrm>
                  <a:off x="10281" y="4535"/>
                  <a:ext cx="5"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26" name="Oval 107"/>
                <p:cNvSpPr>
                  <a:spLocks noChangeArrowheads="1"/>
                </p:cNvSpPr>
                <p:nvPr/>
              </p:nvSpPr>
              <p:spPr bwMode="auto">
                <a:xfrm>
                  <a:off x="10325" y="4535"/>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27" name="Oval 108"/>
                <p:cNvSpPr>
                  <a:spLocks noChangeArrowheads="1"/>
                </p:cNvSpPr>
                <p:nvPr/>
              </p:nvSpPr>
              <p:spPr bwMode="auto">
                <a:xfrm>
                  <a:off x="10325" y="4535"/>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28" name="Oval 109"/>
                <p:cNvSpPr>
                  <a:spLocks noChangeArrowheads="1"/>
                </p:cNvSpPr>
                <p:nvPr/>
              </p:nvSpPr>
              <p:spPr bwMode="auto">
                <a:xfrm>
                  <a:off x="10367" y="4535"/>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29" name="Oval 110"/>
                <p:cNvSpPr>
                  <a:spLocks noChangeArrowheads="1"/>
                </p:cNvSpPr>
                <p:nvPr/>
              </p:nvSpPr>
              <p:spPr bwMode="auto">
                <a:xfrm>
                  <a:off x="10367" y="4535"/>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30" name="Oval 111"/>
                <p:cNvSpPr>
                  <a:spLocks noChangeArrowheads="1"/>
                </p:cNvSpPr>
                <p:nvPr/>
              </p:nvSpPr>
              <p:spPr bwMode="auto">
                <a:xfrm>
                  <a:off x="10411" y="4535"/>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31" name="Oval 112"/>
                <p:cNvSpPr>
                  <a:spLocks noChangeArrowheads="1"/>
                </p:cNvSpPr>
                <p:nvPr/>
              </p:nvSpPr>
              <p:spPr bwMode="auto">
                <a:xfrm>
                  <a:off x="10411" y="4535"/>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32" name="Oval 113"/>
                <p:cNvSpPr>
                  <a:spLocks noChangeArrowheads="1"/>
                </p:cNvSpPr>
                <p:nvPr/>
              </p:nvSpPr>
              <p:spPr bwMode="auto">
                <a:xfrm>
                  <a:off x="10281" y="4572"/>
                  <a:ext cx="5"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33" name="Oval 114"/>
                <p:cNvSpPr>
                  <a:spLocks noChangeArrowheads="1"/>
                </p:cNvSpPr>
                <p:nvPr/>
              </p:nvSpPr>
              <p:spPr bwMode="auto">
                <a:xfrm>
                  <a:off x="10281" y="4572"/>
                  <a:ext cx="5"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34" name="Oval 115"/>
                <p:cNvSpPr>
                  <a:spLocks noChangeArrowheads="1"/>
                </p:cNvSpPr>
                <p:nvPr/>
              </p:nvSpPr>
              <p:spPr bwMode="auto">
                <a:xfrm>
                  <a:off x="10325" y="4572"/>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35" name="Oval 116"/>
                <p:cNvSpPr>
                  <a:spLocks noChangeArrowheads="1"/>
                </p:cNvSpPr>
                <p:nvPr/>
              </p:nvSpPr>
              <p:spPr bwMode="auto">
                <a:xfrm>
                  <a:off x="10325" y="4572"/>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36" name="Oval 117"/>
                <p:cNvSpPr>
                  <a:spLocks noChangeArrowheads="1"/>
                </p:cNvSpPr>
                <p:nvPr/>
              </p:nvSpPr>
              <p:spPr bwMode="auto">
                <a:xfrm>
                  <a:off x="10369" y="4572"/>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37" name="Oval 118"/>
                <p:cNvSpPr>
                  <a:spLocks noChangeArrowheads="1"/>
                </p:cNvSpPr>
                <p:nvPr/>
              </p:nvSpPr>
              <p:spPr bwMode="auto">
                <a:xfrm>
                  <a:off x="10369" y="4572"/>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38" name="Oval 119"/>
                <p:cNvSpPr>
                  <a:spLocks noChangeArrowheads="1"/>
                </p:cNvSpPr>
                <p:nvPr/>
              </p:nvSpPr>
              <p:spPr bwMode="auto">
                <a:xfrm>
                  <a:off x="10411" y="4572"/>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39" name="Oval 120"/>
                <p:cNvSpPr>
                  <a:spLocks noChangeArrowheads="1"/>
                </p:cNvSpPr>
                <p:nvPr/>
              </p:nvSpPr>
              <p:spPr bwMode="auto">
                <a:xfrm>
                  <a:off x="10411" y="4572"/>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40" name="Oval 121"/>
                <p:cNvSpPr>
                  <a:spLocks noChangeArrowheads="1"/>
                </p:cNvSpPr>
                <p:nvPr/>
              </p:nvSpPr>
              <p:spPr bwMode="auto">
                <a:xfrm>
                  <a:off x="10450" y="4501"/>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41" name="Oval 122"/>
                <p:cNvSpPr>
                  <a:spLocks noChangeArrowheads="1"/>
                </p:cNvSpPr>
                <p:nvPr/>
              </p:nvSpPr>
              <p:spPr bwMode="auto">
                <a:xfrm>
                  <a:off x="10450" y="4501"/>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42" name="Oval 123"/>
                <p:cNvSpPr>
                  <a:spLocks noChangeArrowheads="1"/>
                </p:cNvSpPr>
                <p:nvPr/>
              </p:nvSpPr>
              <p:spPr bwMode="auto">
                <a:xfrm>
                  <a:off x="10450" y="4535"/>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43" name="Oval 124"/>
                <p:cNvSpPr>
                  <a:spLocks noChangeArrowheads="1"/>
                </p:cNvSpPr>
                <p:nvPr/>
              </p:nvSpPr>
              <p:spPr bwMode="auto">
                <a:xfrm>
                  <a:off x="10450" y="4535"/>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44" name="Oval 125"/>
                <p:cNvSpPr>
                  <a:spLocks noChangeArrowheads="1"/>
                </p:cNvSpPr>
                <p:nvPr/>
              </p:nvSpPr>
              <p:spPr bwMode="auto">
                <a:xfrm>
                  <a:off x="10450" y="4572"/>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45" name="Oval 126"/>
                <p:cNvSpPr>
                  <a:spLocks noChangeArrowheads="1"/>
                </p:cNvSpPr>
                <p:nvPr/>
              </p:nvSpPr>
              <p:spPr bwMode="auto">
                <a:xfrm>
                  <a:off x="10450" y="4572"/>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46" name="Line 127"/>
                <p:cNvSpPr>
                  <a:spLocks noChangeShapeType="1"/>
                </p:cNvSpPr>
                <p:nvPr/>
              </p:nvSpPr>
              <p:spPr bwMode="auto">
                <a:xfrm>
                  <a:off x="10207" y="4602"/>
                  <a:ext cx="1" cy="111"/>
                </a:xfrm>
                <a:prstGeom prst="line">
                  <a:avLst/>
                </a:prstGeom>
                <a:noFill/>
                <a:ln w="5080">
                  <a:solidFill>
                    <a:srgbClr val="7F7F7F"/>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47" name="Rectangle 128"/>
                <p:cNvSpPr>
                  <a:spLocks noChangeArrowheads="1"/>
                </p:cNvSpPr>
                <p:nvPr/>
              </p:nvSpPr>
              <p:spPr bwMode="auto">
                <a:xfrm>
                  <a:off x="10131" y="3975"/>
                  <a:ext cx="478" cy="67"/>
                </a:xfrm>
                <a:prstGeom prst="rect">
                  <a:avLst/>
                </a:prstGeom>
                <a:solidFill>
                  <a:srgbClr val="E5E5E5"/>
                </a:solidFill>
                <a:ln w="127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48" name="Rectangle 129"/>
                <p:cNvSpPr>
                  <a:spLocks noChangeArrowheads="1"/>
                </p:cNvSpPr>
                <p:nvPr/>
              </p:nvSpPr>
              <p:spPr bwMode="auto">
                <a:xfrm>
                  <a:off x="10131" y="3975"/>
                  <a:ext cx="478" cy="67"/>
                </a:xfrm>
                <a:prstGeom prst="rect">
                  <a:avLst/>
                </a:prstGeom>
                <a:noFill/>
                <a:ln w="1270">
                  <a:solidFill>
                    <a:srgbClr val="7F7F7F"/>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49" name="Rectangle 130"/>
                <p:cNvSpPr>
                  <a:spLocks noChangeArrowheads="1"/>
                </p:cNvSpPr>
                <p:nvPr/>
              </p:nvSpPr>
              <p:spPr bwMode="auto">
                <a:xfrm>
                  <a:off x="10134" y="3978"/>
                  <a:ext cx="240" cy="63"/>
                </a:xfrm>
                <a:prstGeom prst="rect">
                  <a:avLst/>
                </a:prstGeom>
                <a:solidFill>
                  <a:srgbClr val="E5E5E5"/>
                </a:solidFill>
                <a:ln w="254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50" name="Rectangle 131"/>
                <p:cNvSpPr>
                  <a:spLocks noChangeArrowheads="1"/>
                </p:cNvSpPr>
                <p:nvPr/>
              </p:nvSpPr>
              <p:spPr bwMode="auto">
                <a:xfrm>
                  <a:off x="10134" y="3978"/>
                  <a:ext cx="240" cy="63"/>
                </a:xfrm>
                <a:prstGeom prst="rect">
                  <a:avLst/>
                </a:prstGeom>
                <a:noFill/>
                <a:ln w="2540">
                  <a:solidFill>
                    <a:srgbClr val="7F7F7F"/>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51" name="Rectangle 132"/>
                <p:cNvSpPr>
                  <a:spLocks noChangeArrowheads="1"/>
                </p:cNvSpPr>
                <p:nvPr/>
              </p:nvSpPr>
              <p:spPr bwMode="auto">
                <a:xfrm>
                  <a:off x="10141" y="4000"/>
                  <a:ext cx="226" cy="7"/>
                </a:xfrm>
                <a:prstGeom prst="rect">
                  <a:avLst/>
                </a:prstGeom>
                <a:solidFill>
                  <a:srgbClr val="D8D8D8"/>
                </a:solidFill>
                <a:ln w="127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52" name="Rectangle 133"/>
                <p:cNvSpPr>
                  <a:spLocks noChangeArrowheads="1"/>
                </p:cNvSpPr>
                <p:nvPr/>
              </p:nvSpPr>
              <p:spPr bwMode="auto">
                <a:xfrm>
                  <a:off x="10141" y="4000"/>
                  <a:ext cx="226" cy="7"/>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53" name="Rectangle 134"/>
                <p:cNvSpPr>
                  <a:spLocks noChangeArrowheads="1"/>
                </p:cNvSpPr>
                <p:nvPr/>
              </p:nvSpPr>
              <p:spPr bwMode="auto">
                <a:xfrm>
                  <a:off x="10219" y="4004"/>
                  <a:ext cx="71" cy="13"/>
                </a:xfrm>
                <a:prstGeom prst="rect">
                  <a:avLst/>
                </a:prstGeom>
                <a:solidFill>
                  <a:srgbClr val="F2F2F2"/>
                </a:solidFill>
                <a:ln w="127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54" name="Rectangle 135"/>
                <p:cNvSpPr>
                  <a:spLocks noChangeArrowheads="1"/>
                </p:cNvSpPr>
                <p:nvPr/>
              </p:nvSpPr>
              <p:spPr bwMode="auto">
                <a:xfrm>
                  <a:off x="10219" y="4004"/>
                  <a:ext cx="71" cy="13"/>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55" name="Freeform 136"/>
                <p:cNvSpPr>
                  <a:spLocks/>
                </p:cNvSpPr>
                <p:nvPr/>
              </p:nvSpPr>
              <p:spPr bwMode="auto">
                <a:xfrm>
                  <a:off x="10216" y="3993"/>
                  <a:ext cx="79" cy="4"/>
                </a:xfrm>
                <a:custGeom>
                  <a:avLst/>
                  <a:gdLst>
                    <a:gd name="T0" fmla="*/ 75 w 79"/>
                    <a:gd name="T1" fmla="*/ 0 h 4"/>
                    <a:gd name="T2" fmla="*/ 2 w 79"/>
                    <a:gd name="T3" fmla="*/ 0 h 4"/>
                    <a:gd name="T4" fmla="*/ 0 w 79"/>
                    <a:gd name="T5" fmla="*/ 4 h 4"/>
                    <a:gd name="T6" fmla="*/ 79 w 79"/>
                    <a:gd name="T7" fmla="*/ 4 h 4"/>
                    <a:gd name="T8" fmla="*/ 75 w 79"/>
                    <a:gd name="T9" fmla="*/ 0 h 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9" h="4">
                      <a:moveTo>
                        <a:pt x="75" y="0"/>
                      </a:moveTo>
                      <a:lnTo>
                        <a:pt x="2" y="0"/>
                      </a:lnTo>
                      <a:lnTo>
                        <a:pt x="0" y="4"/>
                      </a:lnTo>
                      <a:lnTo>
                        <a:pt x="79" y="4"/>
                      </a:lnTo>
                      <a:lnTo>
                        <a:pt x="75" y="0"/>
                      </a:lnTo>
                      <a:close/>
                    </a:path>
                  </a:pathLst>
                </a:custGeom>
                <a:solidFill>
                  <a:srgbClr val="E5E5E5"/>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56" name="Freeform 137"/>
                <p:cNvSpPr>
                  <a:spLocks/>
                </p:cNvSpPr>
                <p:nvPr/>
              </p:nvSpPr>
              <p:spPr bwMode="auto">
                <a:xfrm>
                  <a:off x="10216" y="3993"/>
                  <a:ext cx="79" cy="4"/>
                </a:xfrm>
                <a:custGeom>
                  <a:avLst/>
                  <a:gdLst>
                    <a:gd name="T0" fmla="*/ 75 w 79"/>
                    <a:gd name="T1" fmla="*/ 0 h 4"/>
                    <a:gd name="T2" fmla="*/ 2 w 79"/>
                    <a:gd name="T3" fmla="*/ 0 h 4"/>
                    <a:gd name="T4" fmla="*/ 0 w 79"/>
                    <a:gd name="T5" fmla="*/ 4 h 4"/>
                    <a:gd name="T6" fmla="*/ 79 w 79"/>
                    <a:gd name="T7" fmla="*/ 4 h 4"/>
                    <a:gd name="T8" fmla="*/ 75 w 79"/>
                    <a:gd name="T9" fmla="*/ 0 h 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9" h="4">
                      <a:moveTo>
                        <a:pt x="75" y="0"/>
                      </a:moveTo>
                      <a:lnTo>
                        <a:pt x="2" y="0"/>
                      </a:lnTo>
                      <a:lnTo>
                        <a:pt x="0" y="4"/>
                      </a:lnTo>
                      <a:lnTo>
                        <a:pt x="79" y="4"/>
                      </a:lnTo>
                      <a:lnTo>
                        <a:pt x="75"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57" name="Freeform 138"/>
                <p:cNvSpPr>
                  <a:spLocks/>
                </p:cNvSpPr>
                <p:nvPr/>
              </p:nvSpPr>
              <p:spPr bwMode="auto">
                <a:xfrm>
                  <a:off x="10291" y="4001"/>
                  <a:ext cx="75" cy="2"/>
                </a:xfrm>
                <a:custGeom>
                  <a:avLst/>
                  <a:gdLst>
                    <a:gd name="T0" fmla="*/ 75 w 75"/>
                    <a:gd name="T1" fmla="*/ 0 h 2"/>
                    <a:gd name="T2" fmla="*/ 2 w 75"/>
                    <a:gd name="T3" fmla="*/ 0 h 2"/>
                    <a:gd name="T4" fmla="*/ 0 w 75"/>
                    <a:gd name="T5" fmla="*/ 2 h 2"/>
                    <a:gd name="T6" fmla="*/ 75 w 75"/>
                    <a:gd name="T7" fmla="*/ 2 h 2"/>
                    <a:gd name="T8" fmla="*/ 75 w 75"/>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2">
                      <a:moveTo>
                        <a:pt x="75" y="0"/>
                      </a:moveTo>
                      <a:lnTo>
                        <a:pt x="2" y="0"/>
                      </a:lnTo>
                      <a:lnTo>
                        <a:pt x="0" y="2"/>
                      </a:lnTo>
                      <a:lnTo>
                        <a:pt x="75" y="2"/>
                      </a:lnTo>
                      <a:lnTo>
                        <a:pt x="75" y="0"/>
                      </a:lnTo>
                      <a:close/>
                    </a:path>
                  </a:pathLst>
                </a:custGeom>
                <a:solidFill>
                  <a:srgbClr val="CCCCCC"/>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58" name="Freeform 139"/>
                <p:cNvSpPr>
                  <a:spLocks/>
                </p:cNvSpPr>
                <p:nvPr/>
              </p:nvSpPr>
              <p:spPr bwMode="auto">
                <a:xfrm>
                  <a:off x="10291" y="4001"/>
                  <a:ext cx="75" cy="2"/>
                </a:xfrm>
                <a:custGeom>
                  <a:avLst/>
                  <a:gdLst>
                    <a:gd name="T0" fmla="*/ 75 w 75"/>
                    <a:gd name="T1" fmla="*/ 0 h 2"/>
                    <a:gd name="T2" fmla="*/ 2 w 75"/>
                    <a:gd name="T3" fmla="*/ 0 h 2"/>
                    <a:gd name="T4" fmla="*/ 0 w 75"/>
                    <a:gd name="T5" fmla="*/ 2 h 2"/>
                    <a:gd name="T6" fmla="*/ 75 w 75"/>
                    <a:gd name="T7" fmla="*/ 2 h 2"/>
                    <a:gd name="T8" fmla="*/ 75 w 75"/>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2">
                      <a:moveTo>
                        <a:pt x="75" y="0"/>
                      </a:moveTo>
                      <a:lnTo>
                        <a:pt x="2" y="0"/>
                      </a:lnTo>
                      <a:lnTo>
                        <a:pt x="0" y="2"/>
                      </a:lnTo>
                      <a:lnTo>
                        <a:pt x="75" y="2"/>
                      </a:lnTo>
                      <a:lnTo>
                        <a:pt x="75"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59" name="Freeform 140"/>
                <p:cNvSpPr>
                  <a:spLocks/>
                </p:cNvSpPr>
                <p:nvPr/>
              </p:nvSpPr>
              <p:spPr bwMode="auto">
                <a:xfrm>
                  <a:off x="10218" y="4005"/>
                  <a:ext cx="4" cy="11"/>
                </a:xfrm>
                <a:custGeom>
                  <a:avLst/>
                  <a:gdLst>
                    <a:gd name="T0" fmla="*/ 0 w 4"/>
                    <a:gd name="T1" fmla="*/ 0 h 11"/>
                    <a:gd name="T2" fmla="*/ 0 w 4"/>
                    <a:gd name="T3" fmla="*/ 0 h 11"/>
                    <a:gd name="T4" fmla="*/ 0 w 4"/>
                    <a:gd name="T5" fmla="*/ 11 h 11"/>
                    <a:gd name="T6" fmla="*/ 4 w 4"/>
                    <a:gd name="T7" fmla="*/ 0 h 11"/>
                    <a:gd name="T8" fmla="*/ 0 w 4"/>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1">
                      <a:moveTo>
                        <a:pt x="0" y="0"/>
                      </a:moveTo>
                      <a:lnTo>
                        <a:pt x="0" y="0"/>
                      </a:lnTo>
                      <a:lnTo>
                        <a:pt x="0" y="11"/>
                      </a:lnTo>
                      <a:lnTo>
                        <a:pt x="4" y="0"/>
                      </a:lnTo>
                      <a:lnTo>
                        <a:pt x="0" y="0"/>
                      </a:lnTo>
                      <a:close/>
                    </a:path>
                  </a:pathLst>
                </a:custGeom>
                <a:solidFill>
                  <a:srgbClr val="000000"/>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60" name="Freeform 141"/>
                <p:cNvSpPr>
                  <a:spLocks/>
                </p:cNvSpPr>
                <p:nvPr/>
              </p:nvSpPr>
              <p:spPr bwMode="auto">
                <a:xfrm>
                  <a:off x="10218" y="4005"/>
                  <a:ext cx="4" cy="11"/>
                </a:xfrm>
                <a:custGeom>
                  <a:avLst/>
                  <a:gdLst>
                    <a:gd name="T0" fmla="*/ 0 w 4"/>
                    <a:gd name="T1" fmla="*/ 0 h 11"/>
                    <a:gd name="T2" fmla="*/ 0 w 4"/>
                    <a:gd name="T3" fmla="*/ 0 h 11"/>
                    <a:gd name="T4" fmla="*/ 0 w 4"/>
                    <a:gd name="T5" fmla="*/ 11 h 11"/>
                    <a:gd name="T6" fmla="*/ 4 w 4"/>
                    <a:gd name="T7" fmla="*/ 0 h 11"/>
                    <a:gd name="T8" fmla="*/ 0 w 4"/>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1">
                      <a:moveTo>
                        <a:pt x="0" y="0"/>
                      </a:moveTo>
                      <a:lnTo>
                        <a:pt x="0" y="0"/>
                      </a:lnTo>
                      <a:lnTo>
                        <a:pt x="0" y="11"/>
                      </a:lnTo>
                      <a:lnTo>
                        <a:pt x="4" y="0"/>
                      </a:lnTo>
                      <a:lnTo>
                        <a:pt x="0"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61" name="Freeform 142"/>
                <p:cNvSpPr>
                  <a:spLocks/>
                </p:cNvSpPr>
                <p:nvPr/>
              </p:nvSpPr>
              <p:spPr bwMode="auto">
                <a:xfrm>
                  <a:off x="10287" y="4005"/>
                  <a:ext cx="2" cy="11"/>
                </a:xfrm>
                <a:custGeom>
                  <a:avLst/>
                  <a:gdLst>
                    <a:gd name="T0" fmla="*/ 2 w 2"/>
                    <a:gd name="T1" fmla="*/ 0 h 11"/>
                    <a:gd name="T2" fmla="*/ 2 w 2"/>
                    <a:gd name="T3" fmla="*/ 0 h 11"/>
                    <a:gd name="T4" fmla="*/ 2 w 2"/>
                    <a:gd name="T5" fmla="*/ 11 h 11"/>
                    <a:gd name="T6" fmla="*/ 0 w 2"/>
                    <a:gd name="T7" fmla="*/ 0 h 11"/>
                    <a:gd name="T8" fmla="*/ 2 w 2"/>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11">
                      <a:moveTo>
                        <a:pt x="2" y="0"/>
                      </a:moveTo>
                      <a:lnTo>
                        <a:pt x="2" y="0"/>
                      </a:lnTo>
                      <a:lnTo>
                        <a:pt x="2" y="11"/>
                      </a:lnTo>
                      <a:lnTo>
                        <a:pt x="0" y="0"/>
                      </a:lnTo>
                      <a:lnTo>
                        <a:pt x="2" y="0"/>
                      </a:lnTo>
                      <a:close/>
                    </a:path>
                  </a:pathLst>
                </a:custGeom>
                <a:solidFill>
                  <a:srgbClr val="000000"/>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62" name="Freeform 143"/>
                <p:cNvSpPr>
                  <a:spLocks/>
                </p:cNvSpPr>
                <p:nvPr/>
              </p:nvSpPr>
              <p:spPr bwMode="auto">
                <a:xfrm>
                  <a:off x="10287" y="4005"/>
                  <a:ext cx="2" cy="11"/>
                </a:xfrm>
                <a:custGeom>
                  <a:avLst/>
                  <a:gdLst>
                    <a:gd name="T0" fmla="*/ 2 w 2"/>
                    <a:gd name="T1" fmla="*/ 0 h 11"/>
                    <a:gd name="T2" fmla="*/ 2 w 2"/>
                    <a:gd name="T3" fmla="*/ 0 h 11"/>
                    <a:gd name="T4" fmla="*/ 2 w 2"/>
                    <a:gd name="T5" fmla="*/ 11 h 11"/>
                    <a:gd name="T6" fmla="*/ 0 w 2"/>
                    <a:gd name="T7" fmla="*/ 0 h 11"/>
                    <a:gd name="T8" fmla="*/ 2 w 2"/>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11">
                      <a:moveTo>
                        <a:pt x="2" y="0"/>
                      </a:moveTo>
                      <a:lnTo>
                        <a:pt x="2" y="0"/>
                      </a:lnTo>
                      <a:lnTo>
                        <a:pt x="2" y="11"/>
                      </a:lnTo>
                      <a:lnTo>
                        <a:pt x="0" y="0"/>
                      </a:lnTo>
                      <a:lnTo>
                        <a:pt x="2"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63" name="Rectangle 144"/>
                <p:cNvSpPr>
                  <a:spLocks noChangeArrowheads="1"/>
                </p:cNvSpPr>
                <p:nvPr/>
              </p:nvSpPr>
              <p:spPr bwMode="auto">
                <a:xfrm>
                  <a:off x="10191" y="4023"/>
                  <a:ext cx="13" cy="2"/>
                </a:xfrm>
                <a:prstGeom prst="rect">
                  <a:avLst/>
                </a:prstGeom>
                <a:solidFill>
                  <a:srgbClr val="83FF00"/>
                </a:solidFill>
                <a:ln w="127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64" name="Rectangle 145"/>
                <p:cNvSpPr>
                  <a:spLocks noChangeArrowheads="1"/>
                </p:cNvSpPr>
                <p:nvPr/>
              </p:nvSpPr>
              <p:spPr bwMode="auto">
                <a:xfrm>
                  <a:off x="10191" y="4023"/>
                  <a:ext cx="13" cy="2"/>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65" name="Freeform 146"/>
                <p:cNvSpPr>
                  <a:spLocks/>
                </p:cNvSpPr>
                <p:nvPr/>
              </p:nvSpPr>
              <p:spPr bwMode="auto">
                <a:xfrm>
                  <a:off x="10138" y="4001"/>
                  <a:ext cx="78" cy="2"/>
                </a:xfrm>
                <a:custGeom>
                  <a:avLst/>
                  <a:gdLst>
                    <a:gd name="T0" fmla="*/ 75 w 78"/>
                    <a:gd name="T1" fmla="*/ 0 h 2"/>
                    <a:gd name="T2" fmla="*/ 2 w 78"/>
                    <a:gd name="T3" fmla="*/ 0 h 2"/>
                    <a:gd name="T4" fmla="*/ 0 w 78"/>
                    <a:gd name="T5" fmla="*/ 2 h 2"/>
                    <a:gd name="T6" fmla="*/ 78 w 78"/>
                    <a:gd name="T7" fmla="*/ 2 h 2"/>
                    <a:gd name="T8" fmla="*/ 75 w 78"/>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8" h="2">
                      <a:moveTo>
                        <a:pt x="75" y="0"/>
                      </a:moveTo>
                      <a:lnTo>
                        <a:pt x="2" y="0"/>
                      </a:lnTo>
                      <a:lnTo>
                        <a:pt x="0" y="2"/>
                      </a:lnTo>
                      <a:lnTo>
                        <a:pt x="78" y="2"/>
                      </a:lnTo>
                      <a:lnTo>
                        <a:pt x="75" y="0"/>
                      </a:lnTo>
                      <a:close/>
                    </a:path>
                  </a:pathLst>
                </a:custGeom>
                <a:solidFill>
                  <a:srgbClr val="CCCCCC"/>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66" name="Freeform 147"/>
                <p:cNvSpPr>
                  <a:spLocks/>
                </p:cNvSpPr>
                <p:nvPr/>
              </p:nvSpPr>
              <p:spPr bwMode="auto">
                <a:xfrm>
                  <a:off x="10138" y="4001"/>
                  <a:ext cx="78" cy="2"/>
                </a:xfrm>
                <a:custGeom>
                  <a:avLst/>
                  <a:gdLst>
                    <a:gd name="T0" fmla="*/ 75 w 78"/>
                    <a:gd name="T1" fmla="*/ 0 h 2"/>
                    <a:gd name="T2" fmla="*/ 2 w 78"/>
                    <a:gd name="T3" fmla="*/ 0 h 2"/>
                    <a:gd name="T4" fmla="*/ 0 w 78"/>
                    <a:gd name="T5" fmla="*/ 2 h 2"/>
                    <a:gd name="T6" fmla="*/ 78 w 78"/>
                    <a:gd name="T7" fmla="*/ 2 h 2"/>
                    <a:gd name="T8" fmla="*/ 75 w 78"/>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8" h="2">
                      <a:moveTo>
                        <a:pt x="75" y="0"/>
                      </a:moveTo>
                      <a:lnTo>
                        <a:pt x="2" y="0"/>
                      </a:lnTo>
                      <a:lnTo>
                        <a:pt x="0" y="2"/>
                      </a:lnTo>
                      <a:lnTo>
                        <a:pt x="78" y="2"/>
                      </a:lnTo>
                      <a:lnTo>
                        <a:pt x="75"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67" name="Freeform 148"/>
                <p:cNvSpPr>
                  <a:spLocks/>
                </p:cNvSpPr>
                <p:nvPr/>
              </p:nvSpPr>
              <p:spPr bwMode="auto">
                <a:xfrm>
                  <a:off x="10303" y="4020"/>
                  <a:ext cx="25" cy="8"/>
                </a:xfrm>
                <a:custGeom>
                  <a:avLst/>
                  <a:gdLst>
                    <a:gd name="T0" fmla="*/ 25 w 25"/>
                    <a:gd name="T1" fmla="*/ 4 h 8"/>
                    <a:gd name="T2" fmla="*/ 25 w 25"/>
                    <a:gd name="T3" fmla="*/ 2 h 8"/>
                    <a:gd name="T4" fmla="*/ 25 w 25"/>
                    <a:gd name="T5" fmla="*/ 2 h 8"/>
                    <a:gd name="T6" fmla="*/ 25 w 25"/>
                    <a:gd name="T7" fmla="*/ 2 h 8"/>
                    <a:gd name="T8" fmla="*/ 23 w 25"/>
                    <a:gd name="T9" fmla="*/ 2 h 8"/>
                    <a:gd name="T10" fmla="*/ 23 w 25"/>
                    <a:gd name="T11" fmla="*/ 0 h 8"/>
                    <a:gd name="T12" fmla="*/ 23 w 25"/>
                    <a:gd name="T13" fmla="*/ 0 h 8"/>
                    <a:gd name="T14" fmla="*/ 21 w 25"/>
                    <a:gd name="T15" fmla="*/ 0 h 8"/>
                    <a:gd name="T16" fmla="*/ 21 w 25"/>
                    <a:gd name="T17" fmla="*/ 0 h 8"/>
                    <a:gd name="T18" fmla="*/ 4 w 25"/>
                    <a:gd name="T19" fmla="*/ 0 h 8"/>
                    <a:gd name="T20" fmla="*/ 2 w 25"/>
                    <a:gd name="T21" fmla="*/ 0 h 8"/>
                    <a:gd name="T22" fmla="*/ 2 w 25"/>
                    <a:gd name="T23" fmla="*/ 0 h 8"/>
                    <a:gd name="T24" fmla="*/ 2 w 25"/>
                    <a:gd name="T25" fmla="*/ 0 h 8"/>
                    <a:gd name="T26" fmla="*/ 0 w 25"/>
                    <a:gd name="T27" fmla="*/ 2 h 8"/>
                    <a:gd name="T28" fmla="*/ 0 w 25"/>
                    <a:gd name="T29" fmla="*/ 2 h 8"/>
                    <a:gd name="T30" fmla="*/ 0 w 25"/>
                    <a:gd name="T31" fmla="*/ 2 h 8"/>
                    <a:gd name="T32" fmla="*/ 0 w 25"/>
                    <a:gd name="T33" fmla="*/ 2 h 8"/>
                    <a:gd name="T34" fmla="*/ 0 w 25"/>
                    <a:gd name="T35" fmla="*/ 4 h 8"/>
                    <a:gd name="T36" fmla="*/ 0 w 25"/>
                    <a:gd name="T37" fmla="*/ 4 h 8"/>
                    <a:gd name="T38" fmla="*/ 0 w 25"/>
                    <a:gd name="T39" fmla="*/ 6 h 8"/>
                    <a:gd name="T40" fmla="*/ 0 w 25"/>
                    <a:gd name="T41" fmla="*/ 6 h 8"/>
                    <a:gd name="T42" fmla="*/ 0 w 25"/>
                    <a:gd name="T43" fmla="*/ 6 h 8"/>
                    <a:gd name="T44" fmla="*/ 0 w 25"/>
                    <a:gd name="T45" fmla="*/ 6 h 8"/>
                    <a:gd name="T46" fmla="*/ 2 w 25"/>
                    <a:gd name="T47" fmla="*/ 8 h 8"/>
                    <a:gd name="T48" fmla="*/ 2 w 25"/>
                    <a:gd name="T49" fmla="*/ 8 h 8"/>
                    <a:gd name="T50" fmla="*/ 2 w 25"/>
                    <a:gd name="T51" fmla="*/ 8 h 8"/>
                    <a:gd name="T52" fmla="*/ 4 w 25"/>
                    <a:gd name="T53" fmla="*/ 8 h 8"/>
                    <a:gd name="T54" fmla="*/ 21 w 25"/>
                    <a:gd name="T55" fmla="*/ 8 h 8"/>
                    <a:gd name="T56" fmla="*/ 21 w 25"/>
                    <a:gd name="T57" fmla="*/ 8 h 8"/>
                    <a:gd name="T58" fmla="*/ 23 w 25"/>
                    <a:gd name="T59" fmla="*/ 8 h 8"/>
                    <a:gd name="T60" fmla="*/ 23 w 25"/>
                    <a:gd name="T61" fmla="*/ 8 h 8"/>
                    <a:gd name="T62" fmla="*/ 23 w 25"/>
                    <a:gd name="T63" fmla="*/ 6 h 8"/>
                    <a:gd name="T64" fmla="*/ 25 w 25"/>
                    <a:gd name="T65" fmla="*/ 6 h 8"/>
                    <a:gd name="T66" fmla="*/ 25 w 25"/>
                    <a:gd name="T67" fmla="*/ 6 h 8"/>
                    <a:gd name="T68" fmla="*/ 25 w 25"/>
                    <a:gd name="T69" fmla="*/ 6 h 8"/>
                    <a:gd name="T70" fmla="*/ 25 w 25"/>
                    <a:gd name="T71" fmla="*/ 4 h 8"/>
                    <a:gd name="T72" fmla="*/ 25 w 25"/>
                    <a:gd name="T73" fmla="*/ 4 h 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5" h="8">
                      <a:moveTo>
                        <a:pt x="25" y="4"/>
                      </a:moveTo>
                      <a:lnTo>
                        <a:pt x="25" y="2"/>
                      </a:lnTo>
                      <a:lnTo>
                        <a:pt x="23" y="2"/>
                      </a:lnTo>
                      <a:lnTo>
                        <a:pt x="23" y="0"/>
                      </a:lnTo>
                      <a:lnTo>
                        <a:pt x="21" y="0"/>
                      </a:lnTo>
                      <a:lnTo>
                        <a:pt x="4" y="0"/>
                      </a:lnTo>
                      <a:lnTo>
                        <a:pt x="2" y="0"/>
                      </a:lnTo>
                      <a:lnTo>
                        <a:pt x="0" y="2"/>
                      </a:lnTo>
                      <a:lnTo>
                        <a:pt x="0" y="4"/>
                      </a:lnTo>
                      <a:lnTo>
                        <a:pt x="0" y="6"/>
                      </a:lnTo>
                      <a:lnTo>
                        <a:pt x="2" y="8"/>
                      </a:lnTo>
                      <a:lnTo>
                        <a:pt x="4" y="8"/>
                      </a:lnTo>
                      <a:lnTo>
                        <a:pt x="21" y="8"/>
                      </a:lnTo>
                      <a:lnTo>
                        <a:pt x="23" y="8"/>
                      </a:lnTo>
                      <a:lnTo>
                        <a:pt x="23" y="6"/>
                      </a:lnTo>
                      <a:lnTo>
                        <a:pt x="25" y="6"/>
                      </a:lnTo>
                      <a:lnTo>
                        <a:pt x="25" y="4"/>
                      </a:lnTo>
                      <a:close/>
                    </a:path>
                  </a:pathLst>
                </a:custGeom>
                <a:solidFill>
                  <a:srgbClr val="D8D8D8"/>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68" name="Freeform 149"/>
                <p:cNvSpPr>
                  <a:spLocks/>
                </p:cNvSpPr>
                <p:nvPr/>
              </p:nvSpPr>
              <p:spPr bwMode="auto">
                <a:xfrm>
                  <a:off x="10303" y="4020"/>
                  <a:ext cx="25" cy="8"/>
                </a:xfrm>
                <a:custGeom>
                  <a:avLst/>
                  <a:gdLst>
                    <a:gd name="T0" fmla="*/ 25 w 25"/>
                    <a:gd name="T1" fmla="*/ 4 h 8"/>
                    <a:gd name="T2" fmla="*/ 25 w 25"/>
                    <a:gd name="T3" fmla="*/ 2 h 8"/>
                    <a:gd name="T4" fmla="*/ 25 w 25"/>
                    <a:gd name="T5" fmla="*/ 2 h 8"/>
                    <a:gd name="T6" fmla="*/ 25 w 25"/>
                    <a:gd name="T7" fmla="*/ 2 h 8"/>
                    <a:gd name="T8" fmla="*/ 23 w 25"/>
                    <a:gd name="T9" fmla="*/ 2 h 8"/>
                    <a:gd name="T10" fmla="*/ 23 w 25"/>
                    <a:gd name="T11" fmla="*/ 0 h 8"/>
                    <a:gd name="T12" fmla="*/ 23 w 25"/>
                    <a:gd name="T13" fmla="*/ 0 h 8"/>
                    <a:gd name="T14" fmla="*/ 21 w 25"/>
                    <a:gd name="T15" fmla="*/ 0 h 8"/>
                    <a:gd name="T16" fmla="*/ 21 w 25"/>
                    <a:gd name="T17" fmla="*/ 0 h 8"/>
                    <a:gd name="T18" fmla="*/ 4 w 25"/>
                    <a:gd name="T19" fmla="*/ 0 h 8"/>
                    <a:gd name="T20" fmla="*/ 2 w 25"/>
                    <a:gd name="T21" fmla="*/ 0 h 8"/>
                    <a:gd name="T22" fmla="*/ 2 w 25"/>
                    <a:gd name="T23" fmla="*/ 0 h 8"/>
                    <a:gd name="T24" fmla="*/ 2 w 25"/>
                    <a:gd name="T25" fmla="*/ 0 h 8"/>
                    <a:gd name="T26" fmla="*/ 0 w 25"/>
                    <a:gd name="T27" fmla="*/ 2 h 8"/>
                    <a:gd name="T28" fmla="*/ 0 w 25"/>
                    <a:gd name="T29" fmla="*/ 2 h 8"/>
                    <a:gd name="T30" fmla="*/ 0 w 25"/>
                    <a:gd name="T31" fmla="*/ 2 h 8"/>
                    <a:gd name="T32" fmla="*/ 0 w 25"/>
                    <a:gd name="T33" fmla="*/ 2 h 8"/>
                    <a:gd name="T34" fmla="*/ 0 w 25"/>
                    <a:gd name="T35" fmla="*/ 4 h 8"/>
                    <a:gd name="T36" fmla="*/ 0 w 25"/>
                    <a:gd name="T37" fmla="*/ 4 h 8"/>
                    <a:gd name="T38" fmla="*/ 0 w 25"/>
                    <a:gd name="T39" fmla="*/ 6 h 8"/>
                    <a:gd name="T40" fmla="*/ 0 w 25"/>
                    <a:gd name="T41" fmla="*/ 6 h 8"/>
                    <a:gd name="T42" fmla="*/ 0 w 25"/>
                    <a:gd name="T43" fmla="*/ 6 h 8"/>
                    <a:gd name="T44" fmla="*/ 0 w 25"/>
                    <a:gd name="T45" fmla="*/ 6 h 8"/>
                    <a:gd name="T46" fmla="*/ 2 w 25"/>
                    <a:gd name="T47" fmla="*/ 8 h 8"/>
                    <a:gd name="T48" fmla="*/ 2 w 25"/>
                    <a:gd name="T49" fmla="*/ 8 h 8"/>
                    <a:gd name="T50" fmla="*/ 2 w 25"/>
                    <a:gd name="T51" fmla="*/ 8 h 8"/>
                    <a:gd name="T52" fmla="*/ 4 w 25"/>
                    <a:gd name="T53" fmla="*/ 8 h 8"/>
                    <a:gd name="T54" fmla="*/ 21 w 25"/>
                    <a:gd name="T55" fmla="*/ 8 h 8"/>
                    <a:gd name="T56" fmla="*/ 21 w 25"/>
                    <a:gd name="T57" fmla="*/ 8 h 8"/>
                    <a:gd name="T58" fmla="*/ 23 w 25"/>
                    <a:gd name="T59" fmla="*/ 8 h 8"/>
                    <a:gd name="T60" fmla="*/ 23 w 25"/>
                    <a:gd name="T61" fmla="*/ 8 h 8"/>
                    <a:gd name="T62" fmla="*/ 23 w 25"/>
                    <a:gd name="T63" fmla="*/ 6 h 8"/>
                    <a:gd name="T64" fmla="*/ 25 w 25"/>
                    <a:gd name="T65" fmla="*/ 6 h 8"/>
                    <a:gd name="T66" fmla="*/ 25 w 25"/>
                    <a:gd name="T67" fmla="*/ 6 h 8"/>
                    <a:gd name="T68" fmla="*/ 25 w 25"/>
                    <a:gd name="T69" fmla="*/ 6 h 8"/>
                    <a:gd name="T70" fmla="*/ 25 w 25"/>
                    <a:gd name="T71" fmla="*/ 4 h 8"/>
                    <a:gd name="T72" fmla="*/ 25 w 25"/>
                    <a:gd name="T73" fmla="*/ 4 h 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5" h="8">
                      <a:moveTo>
                        <a:pt x="25" y="4"/>
                      </a:moveTo>
                      <a:lnTo>
                        <a:pt x="25" y="2"/>
                      </a:lnTo>
                      <a:lnTo>
                        <a:pt x="23" y="2"/>
                      </a:lnTo>
                      <a:lnTo>
                        <a:pt x="23" y="0"/>
                      </a:lnTo>
                      <a:lnTo>
                        <a:pt x="21" y="0"/>
                      </a:lnTo>
                      <a:lnTo>
                        <a:pt x="4" y="0"/>
                      </a:lnTo>
                      <a:lnTo>
                        <a:pt x="2" y="0"/>
                      </a:lnTo>
                      <a:lnTo>
                        <a:pt x="0" y="2"/>
                      </a:lnTo>
                      <a:lnTo>
                        <a:pt x="0" y="4"/>
                      </a:lnTo>
                      <a:lnTo>
                        <a:pt x="0" y="6"/>
                      </a:lnTo>
                      <a:lnTo>
                        <a:pt x="2" y="8"/>
                      </a:lnTo>
                      <a:lnTo>
                        <a:pt x="4" y="8"/>
                      </a:lnTo>
                      <a:lnTo>
                        <a:pt x="21" y="8"/>
                      </a:lnTo>
                      <a:lnTo>
                        <a:pt x="23" y="8"/>
                      </a:lnTo>
                      <a:lnTo>
                        <a:pt x="23" y="6"/>
                      </a:lnTo>
                      <a:lnTo>
                        <a:pt x="25" y="6"/>
                      </a:lnTo>
                      <a:lnTo>
                        <a:pt x="25" y="4"/>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69" name="Line 150"/>
                <p:cNvSpPr>
                  <a:spLocks noChangeShapeType="1"/>
                </p:cNvSpPr>
                <p:nvPr/>
              </p:nvSpPr>
              <p:spPr bwMode="auto">
                <a:xfrm>
                  <a:off x="10130" y="3659"/>
                  <a:ext cx="476" cy="1"/>
                </a:xfrm>
                <a:prstGeom prst="line">
                  <a:avLst/>
                </a:prstGeom>
                <a:noFill/>
                <a:ln w="3810">
                  <a:solidFill>
                    <a:srgbClr val="000000"/>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70" name="Rectangle 151"/>
                <p:cNvSpPr>
                  <a:spLocks noChangeArrowheads="1"/>
                </p:cNvSpPr>
                <p:nvPr/>
              </p:nvSpPr>
              <p:spPr bwMode="auto">
                <a:xfrm>
                  <a:off x="10237" y="3551"/>
                  <a:ext cx="266" cy="61"/>
                </a:xfrm>
                <a:prstGeom prst="rect">
                  <a:avLst/>
                </a:prstGeom>
                <a:solidFill>
                  <a:srgbClr val="E5E5E5"/>
                </a:solidFill>
                <a:ln w="127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71" name="Rectangle 152"/>
                <p:cNvSpPr>
                  <a:spLocks noChangeArrowheads="1"/>
                </p:cNvSpPr>
                <p:nvPr/>
              </p:nvSpPr>
              <p:spPr bwMode="auto">
                <a:xfrm>
                  <a:off x="10237" y="3551"/>
                  <a:ext cx="266" cy="61"/>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72" name="Rectangle 153"/>
                <p:cNvSpPr>
                  <a:spLocks noChangeArrowheads="1"/>
                </p:cNvSpPr>
                <p:nvPr/>
              </p:nvSpPr>
              <p:spPr bwMode="auto">
                <a:xfrm>
                  <a:off x="10258" y="3554"/>
                  <a:ext cx="226" cy="43"/>
                </a:xfrm>
                <a:prstGeom prst="rect">
                  <a:avLst/>
                </a:prstGeom>
                <a:solidFill>
                  <a:srgbClr val="000000"/>
                </a:solidFill>
                <a:ln w="127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73" name="Rectangle 154"/>
                <p:cNvSpPr>
                  <a:spLocks noChangeArrowheads="1"/>
                </p:cNvSpPr>
                <p:nvPr/>
              </p:nvSpPr>
              <p:spPr bwMode="auto">
                <a:xfrm>
                  <a:off x="10258" y="3554"/>
                  <a:ext cx="226" cy="43"/>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74" name="Freeform 155"/>
                <p:cNvSpPr>
                  <a:spLocks/>
                </p:cNvSpPr>
                <p:nvPr/>
              </p:nvSpPr>
              <p:spPr bwMode="auto">
                <a:xfrm>
                  <a:off x="10257" y="3550"/>
                  <a:ext cx="228" cy="46"/>
                </a:xfrm>
                <a:custGeom>
                  <a:avLst/>
                  <a:gdLst>
                    <a:gd name="T0" fmla="*/ 0 w 228"/>
                    <a:gd name="T1" fmla="*/ 0 h 46"/>
                    <a:gd name="T2" fmla="*/ 0 w 228"/>
                    <a:gd name="T3" fmla="*/ 42 h 46"/>
                    <a:gd name="T4" fmla="*/ 11 w 228"/>
                    <a:gd name="T5" fmla="*/ 42 h 46"/>
                    <a:gd name="T6" fmla="*/ 11 w 228"/>
                    <a:gd name="T7" fmla="*/ 46 h 46"/>
                    <a:gd name="T8" fmla="*/ 215 w 228"/>
                    <a:gd name="T9" fmla="*/ 46 h 46"/>
                    <a:gd name="T10" fmla="*/ 215 w 228"/>
                    <a:gd name="T11" fmla="*/ 42 h 46"/>
                    <a:gd name="T12" fmla="*/ 228 w 228"/>
                    <a:gd name="T13" fmla="*/ 42 h 46"/>
                    <a:gd name="T14" fmla="*/ 228 w 228"/>
                    <a:gd name="T15" fmla="*/ 0 h 46"/>
                    <a:gd name="T16" fmla="*/ 0 w 228"/>
                    <a:gd name="T17" fmla="*/ 0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8" h="46">
                      <a:moveTo>
                        <a:pt x="0" y="0"/>
                      </a:moveTo>
                      <a:lnTo>
                        <a:pt x="0" y="42"/>
                      </a:lnTo>
                      <a:lnTo>
                        <a:pt x="11" y="42"/>
                      </a:lnTo>
                      <a:lnTo>
                        <a:pt x="11" y="46"/>
                      </a:lnTo>
                      <a:lnTo>
                        <a:pt x="215" y="46"/>
                      </a:lnTo>
                      <a:lnTo>
                        <a:pt x="215" y="42"/>
                      </a:lnTo>
                      <a:lnTo>
                        <a:pt x="228" y="42"/>
                      </a:lnTo>
                      <a:lnTo>
                        <a:pt x="228" y="0"/>
                      </a:lnTo>
                      <a:lnTo>
                        <a:pt x="0" y="0"/>
                      </a:lnTo>
                      <a:close/>
                    </a:path>
                  </a:pathLst>
                </a:custGeom>
                <a:solidFill>
                  <a:srgbClr val="F2F2F2"/>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75" name="Freeform 156"/>
                <p:cNvSpPr>
                  <a:spLocks/>
                </p:cNvSpPr>
                <p:nvPr/>
              </p:nvSpPr>
              <p:spPr bwMode="auto">
                <a:xfrm>
                  <a:off x="10257" y="3550"/>
                  <a:ext cx="228" cy="46"/>
                </a:xfrm>
                <a:custGeom>
                  <a:avLst/>
                  <a:gdLst>
                    <a:gd name="T0" fmla="*/ 0 w 228"/>
                    <a:gd name="T1" fmla="*/ 0 h 46"/>
                    <a:gd name="T2" fmla="*/ 0 w 228"/>
                    <a:gd name="T3" fmla="*/ 42 h 46"/>
                    <a:gd name="T4" fmla="*/ 11 w 228"/>
                    <a:gd name="T5" fmla="*/ 42 h 46"/>
                    <a:gd name="T6" fmla="*/ 11 w 228"/>
                    <a:gd name="T7" fmla="*/ 46 h 46"/>
                    <a:gd name="T8" fmla="*/ 215 w 228"/>
                    <a:gd name="T9" fmla="*/ 46 h 46"/>
                    <a:gd name="T10" fmla="*/ 215 w 228"/>
                    <a:gd name="T11" fmla="*/ 42 h 46"/>
                    <a:gd name="T12" fmla="*/ 228 w 228"/>
                    <a:gd name="T13" fmla="*/ 42 h 46"/>
                    <a:gd name="T14" fmla="*/ 228 w 228"/>
                    <a:gd name="T15" fmla="*/ 0 h 46"/>
                    <a:gd name="T16" fmla="*/ 0 w 228"/>
                    <a:gd name="T17" fmla="*/ 0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8" h="46">
                      <a:moveTo>
                        <a:pt x="0" y="0"/>
                      </a:moveTo>
                      <a:lnTo>
                        <a:pt x="0" y="42"/>
                      </a:lnTo>
                      <a:lnTo>
                        <a:pt x="11" y="42"/>
                      </a:lnTo>
                      <a:lnTo>
                        <a:pt x="11" y="46"/>
                      </a:lnTo>
                      <a:lnTo>
                        <a:pt x="215" y="46"/>
                      </a:lnTo>
                      <a:lnTo>
                        <a:pt x="215" y="42"/>
                      </a:lnTo>
                      <a:lnTo>
                        <a:pt x="228" y="42"/>
                      </a:lnTo>
                      <a:lnTo>
                        <a:pt x="228" y="0"/>
                      </a:lnTo>
                      <a:lnTo>
                        <a:pt x="0"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76" name="Freeform 157"/>
                <p:cNvSpPr>
                  <a:spLocks/>
                </p:cNvSpPr>
                <p:nvPr/>
              </p:nvSpPr>
              <p:spPr bwMode="auto">
                <a:xfrm>
                  <a:off x="10464" y="3555"/>
                  <a:ext cx="4" cy="37"/>
                </a:xfrm>
                <a:custGeom>
                  <a:avLst/>
                  <a:gdLst>
                    <a:gd name="T0" fmla="*/ 4 w 4"/>
                    <a:gd name="T1" fmla="*/ 2 h 37"/>
                    <a:gd name="T2" fmla="*/ 4 w 4"/>
                    <a:gd name="T3" fmla="*/ 2 h 37"/>
                    <a:gd name="T4" fmla="*/ 4 w 4"/>
                    <a:gd name="T5" fmla="*/ 0 h 37"/>
                    <a:gd name="T6" fmla="*/ 2 w 4"/>
                    <a:gd name="T7" fmla="*/ 0 h 37"/>
                    <a:gd name="T8" fmla="*/ 2 w 4"/>
                    <a:gd name="T9" fmla="*/ 0 h 37"/>
                    <a:gd name="T10" fmla="*/ 2 w 4"/>
                    <a:gd name="T11" fmla="*/ 0 h 37"/>
                    <a:gd name="T12" fmla="*/ 0 w 4"/>
                    <a:gd name="T13" fmla="*/ 0 h 37"/>
                    <a:gd name="T14" fmla="*/ 0 w 4"/>
                    <a:gd name="T15" fmla="*/ 0 h 37"/>
                    <a:gd name="T16" fmla="*/ 0 w 4"/>
                    <a:gd name="T17" fmla="*/ 2 h 37"/>
                    <a:gd name="T18" fmla="*/ 0 w 4"/>
                    <a:gd name="T19" fmla="*/ 2 h 37"/>
                    <a:gd name="T20" fmla="*/ 0 w 4"/>
                    <a:gd name="T21" fmla="*/ 35 h 37"/>
                    <a:gd name="T22" fmla="*/ 0 w 4"/>
                    <a:gd name="T23" fmla="*/ 37 h 37"/>
                    <a:gd name="T24" fmla="*/ 0 w 4"/>
                    <a:gd name="T25" fmla="*/ 37 h 37"/>
                    <a:gd name="T26" fmla="*/ 0 w 4"/>
                    <a:gd name="T27" fmla="*/ 37 h 37"/>
                    <a:gd name="T28" fmla="*/ 2 w 4"/>
                    <a:gd name="T29" fmla="*/ 37 h 37"/>
                    <a:gd name="T30" fmla="*/ 2 w 4"/>
                    <a:gd name="T31" fmla="*/ 37 h 37"/>
                    <a:gd name="T32" fmla="*/ 2 w 4"/>
                    <a:gd name="T33" fmla="*/ 37 h 37"/>
                    <a:gd name="T34" fmla="*/ 4 w 4"/>
                    <a:gd name="T35" fmla="*/ 37 h 37"/>
                    <a:gd name="T36" fmla="*/ 4 w 4"/>
                    <a:gd name="T37" fmla="*/ 37 h 37"/>
                    <a:gd name="T38" fmla="*/ 4 w 4"/>
                    <a:gd name="T39" fmla="*/ 35 h 37"/>
                    <a:gd name="T40" fmla="*/ 4 w 4"/>
                    <a:gd name="T41" fmla="*/ 2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 h="37">
                      <a:moveTo>
                        <a:pt x="4" y="2"/>
                      </a:moveTo>
                      <a:lnTo>
                        <a:pt x="4" y="2"/>
                      </a:lnTo>
                      <a:lnTo>
                        <a:pt x="4" y="0"/>
                      </a:lnTo>
                      <a:lnTo>
                        <a:pt x="2" y="0"/>
                      </a:lnTo>
                      <a:lnTo>
                        <a:pt x="0" y="0"/>
                      </a:lnTo>
                      <a:lnTo>
                        <a:pt x="0" y="2"/>
                      </a:lnTo>
                      <a:lnTo>
                        <a:pt x="0" y="35"/>
                      </a:lnTo>
                      <a:lnTo>
                        <a:pt x="0" y="37"/>
                      </a:lnTo>
                      <a:lnTo>
                        <a:pt x="2" y="37"/>
                      </a:lnTo>
                      <a:lnTo>
                        <a:pt x="4" y="37"/>
                      </a:lnTo>
                      <a:lnTo>
                        <a:pt x="4" y="35"/>
                      </a:lnTo>
                      <a:lnTo>
                        <a:pt x="4" y="2"/>
                      </a:lnTo>
                      <a:close/>
                    </a:path>
                  </a:pathLst>
                </a:custGeom>
                <a:solidFill>
                  <a:srgbClr val="E5E5E5"/>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77" name="Freeform 158"/>
                <p:cNvSpPr>
                  <a:spLocks/>
                </p:cNvSpPr>
                <p:nvPr/>
              </p:nvSpPr>
              <p:spPr bwMode="auto">
                <a:xfrm>
                  <a:off x="10464" y="3555"/>
                  <a:ext cx="4" cy="37"/>
                </a:xfrm>
                <a:custGeom>
                  <a:avLst/>
                  <a:gdLst>
                    <a:gd name="T0" fmla="*/ 4 w 4"/>
                    <a:gd name="T1" fmla="*/ 2 h 37"/>
                    <a:gd name="T2" fmla="*/ 4 w 4"/>
                    <a:gd name="T3" fmla="*/ 2 h 37"/>
                    <a:gd name="T4" fmla="*/ 4 w 4"/>
                    <a:gd name="T5" fmla="*/ 0 h 37"/>
                    <a:gd name="T6" fmla="*/ 2 w 4"/>
                    <a:gd name="T7" fmla="*/ 0 h 37"/>
                    <a:gd name="T8" fmla="*/ 2 w 4"/>
                    <a:gd name="T9" fmla="*/ 0 h 37"/>
                    <a:gd name="T10" fmla="*/ 2 w 4"/>
                    <a:gd name="T11" fmla="*/ 0 h 37"/>
                    <a:gd name="T12" fmla="*/ 0 w 4"/>
                    <a:gd name="T13" fmla="*/ 0 h 37"/>
                    <a:gd name="T14" fmla="*/ 0 w 4"/>
                    <a:gd name="T15" fmla="*/ 0 h 37"/>
                    <a:gd name="T16" fmla="*/ 0 w 4"/>
                    <a:gd name="T17" fmla="*/ 2 h 37"/>
                    <a:gd name="T18" fmla="*/ 0 w 4"/>
                    <a:gd name="T19" fmla="*/ 2 h 37"/>
                    <a:gd name="T20" fmla="*/ 0 w 4"/>
                    <a:gd name="T21" fmla="*/ 35 h 37"/>
                    <a:gd name="T22" fmla="*/ 0 w 4"/>
                    <a:gd name="T23" fmla="*/ 37 h 37"/>
                    <a:gd name="T24" fmla="*/ 0 w 4"/>
                    <a:gd name="T25" fmla="*/ 37 h 37"/>
                    <a:gd name="T26" fmla="*/ 0 w 4"/>
                    <a:gd name="T27" fmla="*/ 37 h 37"/>
                    <a:gd name="T28" fmla="*/ 2 w 4"/>
                    <a:gd name="T29" fmla="*/ 37 h 37"/>
                    <a:gd name="T30" fmla="*/ 2 w 4"/>
                    <a:gd name="T31" fmla="*/ 37 h 37"/>
                    <a:gd name="T32" fmla="*/ 2 w 4"/>
                    <a:gd name="T33" fmla="*/ 37 h 37"/>
                    <a:gd name="T34" fmla="*/ 4 w 4"/>
                    <a:gd name="T35" fmla="*/ 37 h 37"/>
                    <a:gd name="T36" fmla="*/ 4 w 4"/>
                    <a:gd name="T37" fmla="*/ 37 h 37"/>
                    <a:gd name="T38" fmla="*/ 4 w 4"/>
                    <a:gd name="T39" fmla="*/ 35 h 37"/>
                    <a:gd name="T40" fmla="*/ 4 w 4"/>
                    <a:gd name="T41" fmla="*/ 2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 h="37">
                      <a:moveTo>
                        <a:pt x="4" y="2"/>
                      </a:moveTo>
                      <a:lnTo>
                        <a:pt x="4" y="2"/>
                      </a:lnTo>
                      <a:lnTo>
                        <a:pt x="4" y="0"/>
                      </a:lnTo>
                      <a:lnTo>
                        <a:pt x="2" y="0"/>
                      </a:lnTo>
                      <a:lnTo>
                        <a:pt x="0" y="0"/>
                      </a:lnTo>
                      <a:lnTo>
                        <a:pt x="0" y="2"/>
                      </a:lnTo>
                      <a:lnTo>
                        <a:pt x="0" y="35"/>
                      </a:lnTo>
                      <a:lnTo>
                        <a:pt x="0" y="37"/>
                      </a:lnTo>
                      <a:lnTo>
                        <a:pt x="2" y="37"/>
                      </a:lnTo>
                      <a:lnTo>
                        <a:pt x="4" y="37"/>
                      </a:lnTo>
                      <a:lnTo>
                        <a:pt x="4" y="35"/>
                      </a:lnTo>
                      <a:lnTo>
                        <a:pt x="4" y="2"/>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78" name="Freeform 159"/>
                <p:cNvSpPr>
                  <a:spLocks/>
                </p:cNvSpPr>
                <p:nvPr/>
              </p:nvSpPr>
              <p:spPr bwMode="auto">
                <a:xfrm>
                  <a:off x="10272" y="3555"/>
                  <a:ext cx="4" cy="37"/>
                </a:xfrm>
                <a:custGeom>
                  <a:avLst/>
                  <a:gdLst>
                    <a:gd name="T0" fmla="*/ 4 w 4"/>
                    <a:gd name="T1" fmla="*/ 2 h 37"/>
                    <a:gd name="T2" fmla="*/ 4 w 4"/>
                    <a:gd name="T3" fmla="*/ 2 h 37"/>
                    <a:gd name="T4" fmla="*/ 4 w 4"/>
                    <a:gd name="T5" fmla="*/ 0 h 37"/>
                    <a:gd name="T6" fmla="*/ 4 w 4"/>
                    <a:gd name="T7" fmla="*/ 0 h 37"/>
                    <a:gd name="T8" fmla="*/ 2 w 4"/>
                    <a:gd name="T9" fmla="*/ 0 h 37"/>
                    <a:gd name="T10" fmla="*/ 2 w 4"/>
                    <a:gd name="T11" fmla="*/ 0 h 37"/>
                    <a:gd name="T12" fmla="*/ 2 w 4"/>
                    <a:gd name="T13" fmla="*/ 0 h 37"/>
                    <a:gd name="T14" fmla="*/ 0 w 4"/>
                    <a:gd name="T15" fmla="*/ 0 h 37"/>
                    <a:gd name="T16" fmla="*/ 0 w 4"/>
                    <a:gd name="T17" fmla="*/ 2 h 37"/>
                    <a:gd name="T18" fmla="*/ 0 w 4"/>
                    <a:gd name="T19" fmla="*/ 2 h 37"/>
                    <a:gd name="T20" fmla="*/ 0 w 4"/>
                    <a:gd name="T21" fmla="*/ 35 h 37"/>
                    <a:gd name="T22" fmla="*/ 0 w 4"/>
                    <a:gd name="T23" fmla="*/ 37 h 37"/>
                    <a:gd name="T24" fmla="*/ 0 w 4"/>
                    <a:gd name="T25" fmla="*/ 37 h 37"/>
                    <a:gd name="T26" fmla="*/ 2 w 4"/>
                    <a:gd name="T27" fmla="*/ 37 h 37"/>
                    <a:gd name="T28" fmla="*/ 2 w 4"/>
                    <a:gd name="T29" fmla="*/ 37 h 37"/>
                    <a:gd name="T30" fmla="*/ 2 w 4"/>
                    <a:gd name="T31" fmla="*/ 37 h 37"/>
                    <a:gd name="T32" fmla="*/ 4 w 4"/>
                    <a:gd name="T33" fmla="*/ 37 h 37"/>
                    <a:gd name="T34" fmla="*/ 4 w 4"/>
                    <a:gd name="T35" fmla="*/ 37 h 37"/>
                    <a:gd name="T36" fmla="*/ 4 w 4"/>
                    <a:gd name="T37" fmla="*/ 37 h 37"/>
                    <a:gd name="T38" fmla="*/ 4 w 4"/>
                    <a:gd name="T39" fmla="*/ 35 h 37"/>
                    <a:gd name="T40" fmla="*/ 4 w 4"/>
                    <a:gd name="T41" fmla="*/ 2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 h="37">
                      <a:moveTo>
                        <a:pt x="4" y="2"/>
                      </a:moveTo>
                      <a:lnTo>
                        <a:pt x="4" y="2"/>
                      </a:lnTo>
                      <a:lnTo>
                        <a:pt x="4" y="0"/>
                      </a:lnTo>
                      <a:lnTo>
                        <a:pt x="2" y="0"/>
                      </a:lnTo>
                      <a:lnTo>
                        <a:pt x="0" y="0"/>
                      </a:lnTo>
                      <a:lnTo>
                        <a:pt x="0" y="2"/>
                      </a:lnTo>
                      <a:lnTo>
                        <a:pt x="0" y="35"/>
                      </a:lnTo>
                      <a:lnTo>
                        <a:pt x="0" y="37"/>
                      </a:lnTo>
                      <a:lnTo>
                        <a:pt x="2" y="37"/>
                      </a:lnTo>
                      <a:lnTo>
                        <a:pt x="4" y="37"/>
                      </a:lnTo>
                      <a:lnTo>
                        <a:pt x="4" y="35"/>
                      </a:lnTo>
                      <a:lnTo>
                        <a:pt x="4" y="2"/>
                      </a:lnTo>
                      <a:close/>
                    </a:path>
                  </a:pathLst>
                </a:custGeom>
                <a:solidFill>
                  <a:srgbClr val="E5E5E5"/>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79" name="Freeform 160"/>
                <p:cNvSpPr>
                  <a:spLocks/>
                </p:cNvSpPr>
                <p:nvPr/>
              </p:nvSpPr>
              <p:spPr bwMode="auto">
                <a:xfrm>
                  <a:off x="10272" y="3555"/>
                  <a:ext cx="4" cy="37"/>
                </a:xfrm>
                <a:custGeom>
                  <a:avLst/>
                  <a:gdLst>
                    <a:gd name="T0" fmla="*/ 4 w 4"/>
                    <a:gd name="T1" fmla="*/ 2 h 37"/>
                    <a:gd name="T2" fmla="*/ 4 w 4"/>
                    <a:gd name="T3" fmla="*/ 2 h 37"/>
                    <a:gd name="T4" fmla="*/ 4 w 4"/>
                    <a:gd name="T5" fmla="*/ 0 h 37"/>
                    <a:gd name="T6" fmla="*/ 4 w 4"/>
                    <a:gd name="T7" fmla="*/ 0 h 37"/>
                    <a:gd name="T8" fmla="*/ 2 w 4"/>
                    <a:gd name="T9" fmla="*/ 0 h 37"/>
                    <a:gd name="T10" fmla="*/ 2 w 4"/>
                    <a:gd name="T11" fmla="*/ 0 h 37"/>
                    <a:gd name="T12" fmla="*/ 2 w 4"/>
                    <a:gd name="T13" fmla="*/ 0 h 37"/>
                    <a:gd name="T14" fmla="*/ 0 w 4"/>
                    <a:gd name="T15" fmla="*/ 0 h 37"/>
                    <a:gd name="T16" fmla="*/ 0 w 4"/>
                    <a:gd name="T17" fmla="*/ 2 h 37"/>
                    <a:gd name="T18" fmla="*/ 0 w 4"/>
                    <a:gd name="T19" fmla="*/ 2 h 37"/>
                    <a:gd name="T20" fmla="*/ 0 w 4"/>
                    <a:gd name="T21" fmla="*/ 35 h 37"/>
                    <a:gd name="T22" fmla="*/ 0 w 4"/>
                    <a:gd name="T23" fmla="*/ 37 h 37"/>
                    <a:gd name="T24" fmla="*/ 0 w 4"/>
                    <a:gd name="T25" fmla="*/ 37 h 37"/>
                    <a:gd name="T26" fmla="*/ 2 w 4"/>
                    <a:gd name="T27" fmla="*/ 37 h 37"/>
                    <a:gd name="T28" fmla="*/ 2 w 4"/>
                    <a:gd name="T29" fmla="*/ 37 h 37"/>
                    <a:gd name="T30" fmla="*/ 2 w 4"/>
                    <a:gd name="T31" fmla="*/ 37 h 37"/>
                    <a:gd name="T32" fmla="*/ 4 w 4"/>
                    <a:gd name="T33" fmla="*/ 37 h 37"/>
                    <a:gd name="T34" fmla="*/ 4 w 4"/>
                    <a:gd name="T35" fmla="*/ 37 h 37"/>
                    <a:gd name="T36" fmla="*/ 4 w 4"/>
                    <a:gd name="T37" fmla="*/ 37 h 37"/>
                    <a:gd name="T38" fmla="*/ 4 w 4"/>
                    <a:gd name="T39" fmla="*/ 35 h 37"/>
                    <a:gd name="T40" fmla="*/ 4 w 4"/>
                    <a:gd name="T41" fmla="*/ 2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 h="37">
                      <a:moveTo>
                        <a:pt x="4" y="2"/>
                      </a:moveTo>
                      <a:lnTo>
                        <a:pt x="4" y="2"/>
                      </a:lnTo>
                      <a:lnTo>
                        <a:pt x="4" y="0"/>
                      </a:lnTo>
                      <a:lnTo>
                        <a:pt x="2" y="0"/>
                      </a:lnTo>
                      <a:lnTo>
                        <a:pt x="0" y="0"/>
                      </a:lnTo>
                      <a:lnTo>
                        <a:pt x="0" y="2"/>
                      </a:lnTo>
                      <a:lnTo>
                        <a:pt x="0" y="35"/>
                      </a:lnTo>
                      <a:lnTo>
                        <a:pt x="0" y="37"/>
                      </a:lnTo>
                      <a:lnTo>
                        <a:pt x="2" y="37"/>
                      </a:lnTo>
                      <a:lnTo>
                        <a:pt x="4" y="37"/>
                      </a:lnTo>
                      <a:lnTo>
                        <a:pt x="4" y="35"/>
                      </a:lnTo>
                      <a:lnTo>
                        <a:pt x="4" y="2"/>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80" name="Line 161"/>
                <p:cNvSpPr>
                  <a:spLocks noChangeShapeType="1"/>
                </p:cNvSpPr>
                <p:nvPr/>
              </p:nvSpPr>
              <p:spPr bwMode="auto">
                <a:xfrm>
                  <a:off x="10524" y="4602"/>
                  <a:ext cx="1" cy="111"/>
                </a:xfrm>
                <a:prstGeom prst="line">
                  <a:avLst/>
                </a:prstGeom>
                <a:noFill/>
                <a:ln w="5080">
                  <a:solidFill>
                    <a:srgbClr val="7F7F7F"/>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81" name="Rectangle 162"/>
                <p:cNvSpPr>
                  <a:spLocks noChangeArrowheads="1"/>
                </p:cNvSpPr>
                <p:nvPr/>
              </p:nvSpPr>
              <p:spPr bwMode="auto">
                <a:xfrm>
                  <a:off x="10292" y="4100"/>
                  <a:ext cx="173" cy="23"/>
                </a:xfrm>
                <a:prstGeom prst="rect">
                  <a:avLst/>
                </a:prstGeom>
                <a:solidFill>
                  <a:srgbClr val="003F7F"/>
                </a:solidFill>
                <a:ln w="127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82" name="Rectangle 163"/>
                <p:cNvSpPr>
                  <a:spLocks noChangeArrowheads="1"/>
                </p:cNvSpPr>
                <p:nvPr/>
              </p:nvSpPr>
              <p:spPr bwMode="auto">
                <a:xfrm>
                  <a:off x="10292" y="4100"/>
                  <a:ext cx="173" cy="23"/>
                </a:xfrm>
                <a:prstGeom prst="rect">
                  <a:avLst/>
                </a:prstGeom>
                <a:noFill/>
                <a:ln w="1270">
                  <a:solidFill>
                    <a:srgbClr val="003F7F"/>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grpSp>
        </p:grpSp>
        <p:sp>
          <p:nvSpPr>
            <p:cNvPr id="9" name="Cloud 8"/>
            <p:cNvSpPr/>
            <p:nvPr/>
          </p:nvSpPr>
          <p:spPr bwMode="auto">
            <a:xfrm>
              <a:off x="4354513" y="3009900"/>
              <a:ext cx="2840037" cy="2536825"/>
            </a:xfrm>
            <a:prstGeom prst="cloud">
              <a:avLst/>
            </a:pr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grpSp>
          <p:nvGrpSpPr>
            <p:cNvPr id="10" name="Group 173"/>
            <p:cNvGrpSpPr>
              <a:grpSpLocks/>
            </p:cNvGrpSpPr>
            <p:nvPr/>
          </p:nvGrpSpPr>
          <p:grpSpPr bwMode="auto">
            <a:xfrm>
              <a:off x="3019425" y="1712913"/>
              <a:ext cx="735013" cy="682625"/>
              <a:chOff x="3018924" y="1713359"/>
              <a:chExt cx="735780" cy="681884"/>
            </a:xfrm>
          </p:grpSpPr>
          <p:sp>
            <p:nvSpPr>
              <p:cNvPr id="104" name="Folded Corner 167"/>
              <p:cNvSpPr>
                <a:spLocks noChangeArrowheads="1"/>
              </p:cNvSpPr>
              <p:nvPr/>
            </p:nvSpPr>
            <p:spPr bwMode="auto">
              <a:xfrm>
                <a:off x="3076728" y="1713359"/>
                <a:ext cx="677976" cy="681884"/>
              </a:xfrm>
              <a:prstGeom prst="foldedCorner">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pic>
            <p:nvPicPr>
              <p:cNvPr id="105" name="Picture 171"/>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488759" y="2144224"/>
                <a:ext cx="141065" cy="2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 name="Picture 169"/>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090713" y="2152316"/>
                <a:ext cx="194778" cy="219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 name="Picture 170"/>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304525" y="2108015"/>
                <a:ext cx="168770" cy="263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 name="TextBox 172"/>
              <p:cNvSpPr txBox="1">
                <a:spLocks noChangeArrowheads="1"/>
              </p:cNvSpPr>
              <p:nvPr/>
            </p:nvSpPr>
            <p:spPr bwMode="auto">
              <a:xfrm>
                <a:off x="3018924" y="1713359"/>
                <a:ext cx="574535" cy="59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bg2"/>
                    </a:solidFill>
                    <a:latin typeface="Tahoma" pitchFamily="34" charset="0"/>
                  </a:defRPr>
                </a:lvl1pPr>
                <a:lvl2pPr marL="742950" indent="-285750" eaLnBrk="0" hangingPunct="0">
                  <a:defRPr sz="1000">
                    <a:solidFill>
                      <a:schemeClr val="bg2"/>
                    </a:solidFill>
                    <a:latin typeface="Tahoma" pitchFamily="34" charset="0"/>
                  </a:defRPr>
                </a:lvl2pPr>
                <a:lvl3pPr marL="1143000" indent="-228600" eaLnBrk="0" hangingPunct="0">
                  <a:defRPr sz="1000">
                    <a:solidFill>
                      <a:schemeClr val="bg2"/>
                    </a:solidFill>
                    <a:latin typeface="Tahoma" pitchFamily="34" charset="0"/>
                  </a:defRPr>
                </a:lvl3pPr>
                <a:lvl4pPr marL="1600200" indent="-228600" eaLnBrk="0" hangingPunct="0">
                  <a:defRPr sz="1000">
                    <a:solidFill>
                      <a:schemeClr val="bg2"/>
                    </a:solidFill>
                    <a:latin typeface="Tahoma" pitchFamily="34" charset="0"/>
                  </a:defRPr>
                </a:lvl4pPr>
                <a:lvl5pPr marL="2057400" indent="-228600" eaLnBrk="0" hangingPunct="0">
                  <a:defRPr sz="1000">
                    <a:solidFill>
                      <a:schemeClr val="bg2"/>
                    </a:solidFill>
                    <a:latin typeface="Tahoma" pitchFamily="34" charset="0"/>
                  </a:defRPr>
                </a:lvl5pPr>
                <a:lvl6pPr marL="2514600" indent="-228600" eaLnBrk="0" fontAlgn="base" hangingPunct="0">
                  <a:spcBef>
                    <a:spcPct val="0"/>
                  </a:spcBef>
                  <a:spcAft>
                    <a:spcPct val="0"/>
                  </a:spcAft>
                  <a:defRPr sz="1000">
                    <a:solidFill>
                      <a:schemeClr val="bg2"/>
                    </a:solidFill>
                    <a:latin typeface="Tahoma" pitchFamily="34" charset="0"/>
                  </a:defRPr>
                </a:lvl6pPr>
                <a:lvl7pPr marL="2971800" indent="-228600" eaLnBrk="0" fontAlgn="base" hangingPunct="0">
                  <a:spcBef>
                    <a:spcPct val="0"/>
                  </a:spcBef>
                  <a:spcAft>
                    <a:spcPct val="0"/>
                  </a:spcAft>
                  <a:defRPr sz="1000">
                    <a:solidFill>
                      <a:schemeClr val="bg2"/>
                    </a:solidFill>
                    <a:latin typeface="Tahoma" pitchFamily="34" charset="0"/>
                  </a:defRPr>
                </a:lvl7pPr>
                <a:lvl8pPr marL="3429000" indent="-228600" eaLnBrk="0" fontAlgn="base" hangingPunct="0">
                  <a:spcBef>
                    <a:spcPct val="0"/>
                  </a:spcBef>
                  <a:spcAft>
                    <a:spcPct val="0"/>
                  </a:spcAft>
                  <a:defRPr sz="1000">
                    <a:solidFill>
                      <a:schemeClr val="bg2"/>
                    </a:solidFill>
                    <a:latin typeface="Tahoma" pitchFamily="34" charset="0"/>
                  </a:defRPr>
                </a:lvl8pPr>
                <a:lvl9pPr marL="3886200" indent="-228600" eaLnBrk="0" fontAlgn="base" hangingPunct="0">
                  <a:spcBef>
                    <a:spcPct val="0"/>
                  </a:spcBef>
                  <a:spcAft>
                    <a:spcPct val="0"/>
                  </a:spcAft>
                  <a:defRPr sz="1000">
                    <a:solidFill>
                      <a:schemeClr val="bg2"/>
                    </a:solidFill>
                    <a:latin typeface="Tahoma" pitchFamily="34" charset="0"/>
                  </a:defRPr>
                </a:lvl9pPr>
              </a:lstStyle>
              <a:p>
                <a:pPr algn="ctr" eaLnBrk="1" fontAlgn="base" hangingPunct="1">
                  <a:spcBef>
                    <a:spcPct val="0"/>
                  </a:spcBef>
                  <a:spcAft>
                    <a:spcPct val="0"/>
                  </a:spcAft>
                  <a:buClr>
                    <a:srgbClr val="0000FF"/>
                  </a:buClr>
                  <a:buFont typeface="Wingdings" pitchFamily="2" charset="2"/>
                  <a:buNone/>
                </a:pPr>
                <a:r>
                  <a:rPr lang="en-US" sz="500" b="1">
                    <a:solidFill>
                      <a:prstClr val="black"/>
                    </a:solidFill>
                    <a:latin typeface="Quest Font" pitchFamily="49" charset="0"/>
                    <a:ea typeface="Quest Font" pitchFamily="49" charset="0"/>
                    <a:cs typeface="Quest Font" pitchFamily="49" charset="0"/>
                  </a:rPr>
                  <a:t>Type Trans</a:t>
                </a:r>
              </a:p>
              <a:p>
                <a:pPr algn="ctr" eaLnBrk="1" fontAlgn="base" hangingPunct="1">
                  <a:spcBef>
                    <a:spcPct val="0"/>
                  </a:spcBef>
                  <a:spcAft>
                    <a:spcPct val="0"/>
                  </a:spcAft>
                  <a:buClr>
                    <a:srgbClr val="0000FF"/>
                  </a:buClr>
                  <a:buFont typeface="Wingdings" pitchFamily="2" charset="2"/>
                  <a:buNone/>
                </a:pPr>
                <a:r>
                  <a:rPr lang="en-US" sz="500" b="1">
                    <a:solidFill>
                      <a:prstClr val="black"/>
                    </a:solidFill>
                    <a:latin typeface="Quest Font" pitchFamily="49" charset="0"/>
                    <a:ea typeface="Quest Font" pitchFamily="49" charset="0"/>
                    <a:cs typeface="Quest Font" pitchFamily="49" charset="0"/>
                  </a:rPr>
                  <a:t>Destination</a:t>
                </a:r>
              </a:p>
              <a:p>
                <a:pPr algn="ctr" eaLnBrk="1" fontAlgn="base" hangingPunct="1">
                  <a:spcBef>
                    <a:spcPct val="0"/>
                  </a:spcBef>
                  <a:spcAft>
                    <a:spcPct val="0"/>
                  </a:spcAft>
                  <a:buClr>
                    <a:srgbClr val="0000FF"/>
                  </a:buClr>
                  <a:buFont typeface="Wingdings" pitchFamily="2" charset="2"/>
                  <a:buNone/>
                </a:pPr>
                <a:r>
                  <a:rPr lang="en-US" sz="500" b="1">
                    <a:solidFill>
                      <a:prstClr val="black"/>
                    </a:solidFill>
                    <a:latin typeface="Quest Font" pitchFamily="49" charset="0"/>
                    <a:ea typeface="Quest Font" pitchFamily="49" charset="0"/>
                    <a:cs typeface="Quest Font" pitchFamily="49" charset="0"/>
                  </a:rPr>
                  <a:t>Name</a:t>
                </a:r>
              </a:p>
              <a:p>
                <a:pPr algn="ctr" eaLnBrk="1" fontAlgn="base" hangingPunct="1">
                  <a:spcBef>
                    <a:spcPct val="0"/>
                  </a:spcBef>
                  <a:spcAft>
                    <a:spcPct val="0"/>
                  </a:spcAft>
                  <a:buClr>
                    <a:srgbClr val="0000FF"/>
                  </a:buClr>
                  <a:buFont typeface="Wingdings" pitchFamily="2" charset="2"/>
                  <a:buNone/>
                </a:pPr>
                <a:r>
                  <a:rPr lang="en-US" sz="500" b="1">
                    <a:solidFill>
                      <a:prstClr val="black"/>
                    </a:solidFill>
                    <a:latin typeface="Quest Font" pitchFamily="49" charset="0"/>
                    <a:ea typeface="Quest Font" pitchFamily="49" charset="0"/>
                    <a:cs typeface="Quest Font" pitchFamily="49" charset="0"/>
                  </a:rPr>
                  <a:t>SSN</a:t>
                </a:r>
              </a:p>
              <a:p>
                <a:pPr algn="ctr" eaLnBrk="1" fontAlgn="base" hangingPunct="1">
                  <a:spcBef>
                    <a:spcPct val="0"/>
                  </a:spcBef>
                  <a:spcAft>
                    <a:spcPct val="0"/>
                  </a:spcAft>
                  <a:buClr>
                    <a:srgbClr val="0000FF"/>
                  </a:buClr>
                  <a:buFont typeface="Wingdings" pitchFamily="2" charset="2"/>
                  <a:buNone/>
                </a:pPr>
                <a:r>
                  <a:rPr lang="en-US" sz="500" b="1">
                    <a:solidFill>
                      <a:prstClr val="black"/>
                    </a:solidFill>
                    <a:latin typeface="Quest Font" pitchFamily="49" charset="0"/>
                    <a:ea typeface="Quest Font" pitchFamily="49" charset="0"/>
                    <a:cs typeface="Quest Font" pitchFamily="49" charset="0"/>
                  </a:rPr>
                  <a:t>DOB</a:t>
                </a:r>
              </a:p>
            </p:txBody>
          </p:sp>
        </p:grpSp>
        <p:pic>
          <p:nvPicPr>
            <p:cNvPr id="11" name="Picture 177"/>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086475" y="1473200"/>
              <a:ext cx="100012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Freeform 11"/>
            <p:cNvSpPr>
              <a:spLocks/>
            </p:cNvSpPr>
            <p:nvPr/>
          </p:nvSpPr>
          <p:spPr bwMode="auto">
            <a:xfrm>
              <a:off x="2079625" y="1335088"/>
              <a:ext cx="1311275" cy="347662"/>
            </a:xfrm>
            <a:custGeom>
              <a:avLst/>
              <a:gdLst>
                <a:gd name="T0" fmla="*/ 0 w 1383738"/>
                <a:gd name="T1" fmla="*/ 341805 h 347973"/>
                <a:gd name="T2" fmla="*/ 224840 w 1383738"/>
                <a:gd name="T3" fmla="*/ 16 h 347973"/>
                <a:gd name="T4" fmla="*/ 447065 w 1383738"/>
                <a:gd name="T5" fmla="*/ 325908 h 347973"/>
                <a:gd name="T6" fmla="*/ 447065 w 1383738"/>
                <a:gd name="T7" fmla="*/ 325908 h 3479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83738" h="347973">
                  <a:moveTo>
                    <a:pt x="0" y="347973"/>
                  </a:moveTo>
                  <a:cubicBezTo>
                    <a:pt x="232646" y="175343"/>
                    <a:pt x="465292" y="2713"/>
                    <a:pt x="695915" y="16"/>
                  </a:cubicBezTo>
                  <a:cubicBezTo>
                    <a:pt x="926538" y="-2681"/>
                    <a:pt x="1383738" y="331789"/>
                    <a:pt x="1383738" y="331789"/>
                  </a:cubicBezTo>
                </a:path>
              </a:pathLst>
            </a:custGeom>
            <a:noFill/>
            <a:ln w="25400" cap="flat" cmpd="sng" algn="ctr">
              <a:solidFill>
                <a:srgbClr val="0070C0"/>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cxnSp>
          <p:nvCxnSpPr>
            <p:cNvPr id="13" name="Straight Arrow Connector 12"/>
            <p:cNvCxnSpPr>
              <a:cxnSpLocks noChangeShapeType="1"/>
            </p:cNvCxnSpPr>
            <p:nvPr/>
          </p:nvCxnSpPr>
          <p:spPr bwMode="auto">
            <a:xfrm>
              <a:off x="3811588" y="1881188"/>
              <a:ext cx="1355725" cy="0"/>
            </a:xfrm>
            <a:prstGeom prst="straightConnector1">
              <a:avLst/>
            </a:prstGeom>
            <a:noFill/>
            <a:ln w="25400" algn="ctr">
              <a:solidFill>
                <a:srgbClr val="007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Box 12"/>
            <p:cNvSpPr txBox="1">
              <a:spLocks noChangeArrowheads="1"/>
            </p:cNvSpPr>
            <p:nvPr/>
          </p:nvSpPr>
          <p:spPr bwMode="auto">
            <a:xfrm>
              <a:off x="8091320" y="3667125"/>
              <a:ext cx="548021" cy="263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bg2"/>
                  </a:solidFill>
                  <a:latin typeface="Tahoma" pitchFamily="34" charset="0"/>
                </a:defRPr>
              </a:lvl1pPr>
              <a:lvl2pPr marL="742950" indent="-285750" eaLnBrk="0" hangingPunct="0">
                <a:defRPr sz="1000">
                  <a:solidFill>
                    <a:schemeClr val="bg2"/>
                  </a:solidFill>
                  <a:latin typeface="Tahoma" pitchFamily="34" charset="0"/>
                </a:defRPr>
              </a:lvl2pPr>
              <a:lvl3pPr marL="1143000" indent="-228600" eaLnBrk="0" hangingPunct="0">
                <a:defRPr sz="1000">
                  <a:solidFill>
                    <a:schemeClr val="bg2"/>
                  </a:solidFill>
                  <a:latin typeface="Tahoma" pitchFamily="34" charset="0"/>
                </a:defRPr>
              </a:lvl3pPr>
              <a:lvl4pPr marL="1600200" indent="-228600" eaLnBrk="0" hangingPunct="0">
                <a:defRPr sz="1000">
                  <a:solidFill>
                    <a:schemeClr val="bg2"/>
                  </a:solidFill>
                  <a:latin typeface="Tahoma" pitchFamily="34" charset="0"/>
                </a:defRPr>
              </a:lvl4pPr>
              <a:lvl5pPr marL="2057400" indent="-228600" eaLnBrk="0" hangingPunct="0">
                <a:defRPr sz="1000">
                  <a:solidFill>
                    <a:schemeClr val="bg2"/>
                  </a:solidFill>
                  <a:latin typeface="Tahoma" pitchFamily="34" charset="0"/>
                </a:defRPr>
              </a:lvl5pPr>
              <a:lvl6pPr marL="2514600" indent="-228600" eaLnBrk="0" fontAlgn="base" hangingPunct="0">
                <a:spcBef>
                  <a:spcPct val="0"/>
                </a:spcBef>
                <a:spcAft>
                  <a:spcPct val="0"/>
                </a:spcAft>
                <a:defRPr sz="1000">
                  <a:solidFill>
                    <a:schemeClr val="bg2"/>
                  </a:solidFill>
                  <a:latin typeface="Tahoma" pitchFamily="34" charset="0"/>
                </a:defRPr>
              </a:lvl6pPr>
              <a:lvl7pPr marL="2971800" indent="-228600" eaLnBrk="0" fontAlgn="base" hangingPunct="0">
                <a:spcBef>
                  <a:spcPct val="0"/>
                </a:spcBef>
                <a:spcAft>
                  <a:spcPct val="0"/>
                </a:spcAft>
                <a:defRPr sz="1000">
                  <a:solidFill>
                    <a:schemeClr val="bg2"/>
                  </a:solidFill>
                  <a:latin typeface="Tahoma" pitchFamily="34" charset="0"/>
                </a:defRPr>
              </a:lvl7pPr>
              <a:lvl8pPr marL="3429000" indent="-228600" eaLnBrk="0" fontAlgn="base" hangingPunct="0">
                <a:spcBef>
                  <a:spcPct val="0"/>
                </a:spcBef>
                <a:spcAft>
                  <a:spcPct val="0"/>
                </a:spcAft>
                <a:defRPr sz="1000">
                  <a:solidFill>
                    <a:schemeClr val="bg2"/>
                  </a:solidFill>
                  <a:latin typeface="Tahoma" pitchFamily="34" charset="0"/>
                </a:defRPr>
              </a:lvl8pPr>
              <a:lvl9pPr marL="3886200" indent="-228600" eaLnBrk="0" fontAlgn="base" hangingPunct="0">
                <a:spcBef>
                  <a:spcPct val="0"/>
                </a:spcBef>
                <a:spcAft>
                  <a:spcPct val="0"/>
                </a:spcAft>
                <a:defRPr sz="1000">
                  <a:solidFill>
                    <a:schemeClr val="bg2"/>
                  </a:solidFill>
                  <a:latin typeface="Tahoma" pitchFamily="34" charset="0"/>
                </a:defRPr>
              </a:lvl9pPr>
            </a:lstStyle>
            <a:p>
              <a:pPr algn="ctr" eaLnBrk="1" fontAlgn="base" hangingPunct="1">
                <a:spcBef>
                  <a:spcPct val="0"/>
                </a:spcBef>
                <a:spcAft>
                  <a:spcPct val="0"/>
                </a:spcAft>
                <a:buClr>
                  <a:srgbClr val="0000FF"/>
                </a:buClr>
                <a:buFont typeface="Wingdings" pitchFamily="2" charset="2"/>
                <a:buNone/>
              </a:pPr>
              <a:r>
                <a:rPr lang="en-US" b="1">
                  <a:solidFill>
                    <a:prstClr val="black"/>
                  </a:solidFill>
                </a:rPr>
                <a:t>SWFT</a:t>
              </a:r>
            </a:p>
          </p:txBody>
        </p:sp>
        <p:sp>
          <p:nvSpPr>
            <p:cNvPr id="15" name="TextBox 184"/>
            <p:cNvSpPr txBox="1">
              <a:spLocks noChangeArrowheads="1"/>
            </p:cNvSpPr>
            <p:nvPr/>
          </p:nvSpPr>
          <p:spPr bwMode="auto">
            <a:xfrm>
              <a:off x="1939161" y="4448175"/>
              <a:ext cx="480955" cy="263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bg2"/>
                  </a:solidFill>
                  <a:latin typeface="Tahoma" pitchFamily="34" charset="0"/>
                </a:defRPr>
              </a:lvl1pPr>
              <a:lvl2pPr marL="742950" indent="-285750" eaLnBrk="0" hangingPunct="0">
                <a:defRPr sz="1000">
                  <a:solidFill>
                    <a:schemeClr val="bg2"/>
                  </a:solidFill>
                  <a:latin typeface="Tahoma" pitchFamily="34" charset="0"/>
                </a:defRPr>
              </a:lvl2pPr>
              <a:lvl3pPr marL="1143000" indent="-228600" eaLnBrk="0" hangingPunct="0">
                <a:defRPr sz="1000">
                  <a:solidFill>
                    <a:schemeClr val="bg2"/>
                  </a:solidFill>
                  <a:latin typeface="Tahoma" pitchFamily="34" charset="0"/>
                </a:defRPr>
              </a:lvl3pPr>
              <a:lvl4pPr marL="1600200" indent="-228600" eaLnBrk="0" hangingPunct="0">
                <a:defRPr sz="1000">
                  <a:solidFill>
                    <a:schemeClr val="bg2"/>
                  </a:solidFill>
                  <a:latin typeface="Tahoma" pitchFamily="34" charset="0"/>
                </a:defRPr>
              </a:lvl4pPr>
              <a:lvl5pPr marL="2057400" indent="-228600" eaLnBrk="0" hangingPunct="0">
                <a:defRPr sz="1000">
                  <a:solidFill>
                    <a:schemeClr val="bg2"/>
                  </a:solidFill>
                  <a:latin typeface="Tahoma" pitchFamily="34" charset="0"/>
                </a:defRPr>
              </a:lvl5pPr>
              <a:lvl6pPr marL="2514600" indent="-228600" eaLnBrk="0" fontAlgn="base" hangingPunct="0">
                <a:spcBef>
                  <a:spcPct val="0"/>
                </a:spcBef>
                <a:spcAft>
                  <a:spcPct val="0"/>
                </a:spcAft>
                <a:defRPr sz="1000">
                  <a:solidFill>
                    <a:schemeClr val="bg2"/>
                  </a:solidFill>
                  <a:latin typeface="Tahoma" pitchFamily="34" charset="0"/>
                </a:defRPr>
              </a:lvl6pPr>
              <a:lvl7pPr marL="2971800" indent="-228600" eaLnBrk="0" fontAlgn="base" hangingPunct="0">
                <a:spcBef>
                  <a:spcPct val="0"/>
                </a:spcBef>
                <a:spcAft>
                  <a:spcPct val="0"/>
                </a:spcAft>
                <a:defRPr sz="1000">
                  <a:solidFill>
                    <a:schemeClr val="bg2"/>
                  </a:solidFill>
                  <a:latin typeface="Tahoma" pitchFamily="34" charset="0"/>
                </a:defRPr>
              </a:lvl7pPr>
              <a:lvl8pPr marL="3429000" indent="-228600" eaLnBrk="0" fontAlgn="base" hangingPunct="0">
                <a:spcBef>
                  <a:spcPct val="0"/>
                </a:spcBef>
                <a:spcAft>
                  <a:spcPct val="0"/>
                </a:spcAft>
                <a:defRPr sz="1000">
                  <a:solidFill>
                    <a:schemeClr val="bg2"/>
                  </a:solidFill>
                  <a:latin typeface="Tahoma" pitchFamily="34" charset="0"/>
                </a:defRPr>
              </a:lvl8pPr>
              <a:lvl9pPr marL="3886200" indent="-228600" eaLnBrk="0" fontAlgn="base" hangingPunct="0">
                <a:spcBef>
                  <a:spcPct val="0"/>
                </a:spcBef>
                <a:spcAft>
                  <a:spcPct val="0"/>
                </a:spcAft>
                <a:defRPr sz="1000">
                  <a:solidFill>
                    <a:schemeClr val="bg2"/>
                  </a:solidFill>
                  <a:latin typeface="Tahoma" pitchFamily="34" charset="0"/>
                </a:defRPr>
              </a:lvl9pPr>
            </a:lstStyle>
            <a:p>
              <a:pPr algn="ctr" eaLnBrk="1" fontAlgn="base" hangingPunct="1">
                <a:spcBef>
                  <a:spcPct val="0"/>
                </a:spcBef>
                <a:spcAft>
                  <a:spcPct val="0"/>
                </a:spcAft>
                <a:buClr>
                  <a:srgbClr val="0000FF"/>
                </a:buClr>
                <a:buFont typeface="Wingdings" pitchFamily="2" charset="2"/>
                <a:buNone/>
              </a:pPr>
              <a:r>
                <a:rPr lang="en-US" b="1">
                  <a:solidFill>
                    <a:prstClr val="black"/>
                  </a:solidFill>
                </a:rPr>
                <a:t>OPM</a:t>
              </a:r>
            </a:p>
          </p:txBody>
        </p:sp>
        <p:sp>
          <p:nvSpPr>
            <p:cNvPr id="16" name="Freeform 15"/>
            <p:cNvSpPr>
              <a:spLocks/>
            </p:cNvSpPr>
            <p:nvPr/>
          </p:nvSpPr>
          <p:spPr bwMode="auto">
            <a:xfrm>
              <a:off x="6086475" y="2217738"/>
              <a:ext cx="1511300" cy="1824037"/>
            </a:xfrm>
            <a:custGeom>
              <a:avLst/>
              <a:gdLst>
                <a:gd name="T0" fmla="*/ 307356 w 1442452"/>
                <a:gd name="T1" fmla="*/ 0 h 1974456"/>
                <a:gd name="T2" fmla="*/ 350482 w 1442452"/>
                <a:gd name="T3" fmla="*/ 278901 h 1974456"/>
                <a:gd name="T4" fmla="*/ 3843262 w 1442452"/>
                <a:gd name="T5" fmla="*/ 373910 h 1974456"/>
                <a:gd name="T6" fmla="*/ 0 60000 65536"/>
                <a:gd name="T7" fmla="*/ 0 60000 65536"/>
                <a:gd name="T8" fmla="*/ 0 60000 65536"/>
              </a:gdLst>
              <a:ahLst/>
              <a:cxnLst>
                <a:cxn ang="T6">
                  <a:pos x="T0" y="T1"/>
                </a:cxn>
                <a:cxn ang="T7">
                  <a:pos x="T2" y="T3"/>
                </a:cxn>
                <a:cxn ang="T8">
                  <a:pos x="T4" y="T5"/>
                </a:cxn>
              </a:cxnLst>
              <a:rect l="0" t="0" r="r" b="b"/>
              <a:pathLst>
                <a:path w="1442452" h="1974456">
                  <a:moveTo>
                    <a:pt x="115358" y="0"/>
                  </a:moveTo>
                  <a:cubicBezTo>
                    <a:pt x="12859" y="571837"/>
                    <a:pt x="-89639" y="1143674"/>
                    <a:pt x="131543" y="1472750"/>
                  </a:cubicBezTo>
                  <a:cubicBezTo>
                    <a:pt x="352725" y="1801826"/>
                    <a:pt x="897588" y="1888141"/>
                    <a:pt x="1442452" y="1974456"/>
                  </a:cubicBezTo>
                </a:path>
              </a:pathLst>
            </a:custGeom>
            <a:noFill/>
            <a:ln w="25400" cap="flat" cmpd="sng" algn="ctr">
              <a:solidFill>
                <a:srgbClr val="0070C0"/>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cxnSp>
          <p:nvCxnSpPr>
            <p:cNvPr id="17" name="Straight Arrow Connector 16"/>
            <p:cNvCxnSpPr>
              <a:cxnSpLocks noChangeShapeType="1"/>
            </p:cNvCxnSpPr>
            <p:nvPr/>
          </p:nvCxnSpPr>
          <p:spPr bwMode="auto">
            <a:xfrm flipH="1">
              <a:off x="2811463" y="4198938"/>
              <a:ext cx="4786312" cy="446087"/>
            </a:xfrm>
            <a:prstGeom prst="straightConnector1">
              <a:avLst/>
            </a:prstGeom>
            <a:noFill/>
            <a:ln w="25400" algn="ctr">
              <a:solidFill>
                <a:srgbClr val="007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Freeform 17"/>
            <p:cNvSpPr>
              <a:spLocks/>
            </p:cNvSpPr>
            <p:nvPr/>
          </p:nvSpPr>
          <p:spPr bwMode="auto">
            <a:xfrm>
              <a:off x="5408613" y="2233613"/>
              <a:ext cx="2181225" cy="1951037"/>
            </a:xfrm>
            <a:custGeom>
              <a:avLst/>
              <a:gdLst>
                <a:gd name="T0" fmla="*/ 2162971 w 2182190"/>
                <a:gd name="T1" fmla="*/ 1913195 h 1951683"/>
                <a:gd name="T2" fmla="*/ 189863 w 2182190"/>
                <a:gd name="T3" fmla="*/ 1672035 h 1951683"/>
                <a:gd name="T4" fmla="*/ 189863 w 2182190"/>
                <a:gd name="T5" fmla="*/ 0 h 1951683"/>
                <a:gd name="T6" fmla="*/ 0 60000 65536"/>
                <a:gd name="T7" fmla="*/ 0 60000 65536"/>
                <a:gd name="T8" fmla="*/ 0 60000 65536"/>
              </a:gdLst>
              <a:ahLst/>
              <a:cxnLst>
                <a:cxn ang="T6">
                  <a:pos x="T0" y="T1"/>
                </a:cxn>
                <a:cxn ang="T7">
                  <a:pos x="T2" y="T3"/>
                </a:cxn>
                <a:cxn ang="T8">
                  <a:pos x="T4" y="T5"/>
                </a:cxn>
              </a:cxnLst>
              <a:rect l="0" t="0" r="r" b="b"/>
              <a:pathLst>
                <a:path w="2182190" h="1951683">
                  <a:moveTo>
                    <a:pt x="2182190" y="1925904"/>
                  </a:moveTo>
                  <a:cubicBezTo>
                    <a:pt x="1352756" y="1965015"/>
                    <a:pt x="523322" y="2004127"/>
                    <a:pt x="191549" y="1683143"/>
                  </a:cubicBezTo>
                  <a:cubicBezTo>
                    <a:pt x="-140225" y="1362159"/>
                    <a:pt x="25662" y="681079"/>
                    <a:pt x="191549" y="0"/>
                  </a:cubicBezTo>
                </a:path>
              </a:pathLst>
            </a:custGeom>
            <a:noFill/>
            <a:ln w="25400" cap="flat" cmpd="sng" algn="ctr">
              <a:solidFill>
                <a:srgbClr val="FFC000"/>
              </a:solidFill>
              <a:prstDash val="dash"/>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sp>
          <p:nvSpPr>
            <p:cNvPr id="19" name="TextBox 193"/>
            <p:cNvSpPr txBox="1">
              <a:spLocks noChangeArrowheads="1"/>
            </p:cNvSpPr>
            <p:nvPr/>
          </p:nvSpPr>
          <p:spPr bwMode="auto">
            <a:xfrm>
              <a:off x="1385888" y="1443038"/>
              <a:ext cx="625475" cy="263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spAutoFit/>
            </a:bodyPr>
            <a:lstStyle>
              <a:lvl1pPr eaLnBrk="0" hangingPunct="0">
                <a:defRPr sz="1000">
                  <a:solidFill>
                    <a:schemeClr val="bg2"/>
                  </a:solidFill>
                  <a:latin typeface="Tahoma" pitchFamily="34" charset="0"/>
                </a:defRPr>
              </a:lvl1pPr>
              <a:lvl2pPr marL="742950" indent="-285750" eaLnBrk="0" hangingPunct="0">
                <a:defRPr sz="1000">
                  <a:solidFill>
                    <a:schemeClr val="bg2"/>
                  </a:solidFill>
                  <a:latin typeface="Tahoma" pitchFamily="34" charset="0"/>
                </a:defRPr>
              </a:lvl2pPr>
              <a:lvl3pPr marL="1143000" indent="-228600" eaLnBrk="0" hangingPunct="0">
                <a:defRPr sz="1000">
                  <a:solidFill>
                    <a:schemeClr val="bg2"/>
                  </a:solidFill>
                  <a:latin typeface="Tahoma" pitchFamily="34" charset="0"/>
                </a:defRPr>
              </a:lvl3pPr>
              <a:lvl4pPr marL="1600200" indent="-228600" eaLnBrk="0" hangingPunct="0">
                <a:defRPr sz="1000">
                  <a:solidFill>
                    <a:schemeClr val="bg2"/>
                  </a:solidFill>
                  <a:latin typeface="Tahoma" pitchFamily="34" charset="0"/>
                </a:defRPr>
              </a:lvl4pPr>
              <a:lvl5pPr marL="2057400" indent="-228600" eaLnBrk="0" hangingPunct="0">
                <a:defRPr sz="1000">
                  <a:solidFill>
                    <a:schemeClr val="bg2"/>
                  </a:solidFill>
                  <a:latin typeface="Tahoma" pitchFamily="34" charset="0"/>
                </a:defRPr>
              </a:lvl5pPr>
              <a:lvl6pPr marL="2514600" indent="-228600" eaLnBrk="0" fontAlgn="base" hangingPunct="0">
                <a:spcBef>
                  <a:spcPct val="0"/>
                </a:spcBef>
                <a:spcAft>
                  <a:spcPct val="0"/>
                </a:spcAft>
                <a:defRPr sz="1000">
                  <a:solidFill>
                    <a:schemeClr val="bg2"/>
                  </a:solidFill>
                  <a:latin typeface="Tahoma" pitchFamily="34" charset="0"/>
                </a:defRPr>
              </a:lvl6pPr>
              <a:lvl7pPr marL="2971800" indent="-228600" eaLnBrk="0" fontAlgn="base" hangingPunct="0">
                <a:spcBef>
                  <a:spcPct val="0"/>
                </a:spcBef>
                <a:spcAft>
                  <a:spcPct val="0"/>
                </a:spcAft>
                <a:defRPr sz="1000">
                  <a:solidFill>
                    <a:schemeClr val="bg2"/>
                  </a:solidFill>
                  <a:latin typeface="Tahoma" pitchFamily="34" charset="0"/>
                </a:defRPr>
              </a:lvl7pPr>
              <a:lvl8pPr marL="3429000" indent="-228600" eaLnBrk="0" fontAlgn="base" hangingPunct="0">
                <a:spcBef>
                  <a:spcPct val="0"/>
                </a:spcBef>
                <a:spcAft>
                  <a:spcPct val="0"/>
                </a:spcAft>
                <a:defRPr sz="1000">
                  <a:solidFill>
                    <a:schemeClr val="bg2"/>
                  </a:solidFill>
                  <a:latin typeface="Tahoma" pitchFamily="34" charset="0"/>
                </a:defRPr>
              </a:lvl8pPr>
              <a:lvl9pPr marL="3886200" indent="-228600" eaLnBrk="0" fontAlgn="base" hangingPunct="0">
                <a:spcBef>
                  <a:spcPct val="0"/>
                </a:spcBef>
                <a:spcAft>
                  <a:spcPct val="0"/>
                </a:spcAft>
                <a:defRPr sz="1000">
                  <a:solidFill>
                    <a:schemeClr val="bg2"/>
                  </a:solidFill>
                  <a:latin typeface="Tahoma" pitchFamily="34" charset="0"/>
                </a:defRPr>
              </a:lvl9pPr>
            </a:lstStyle>
            <a:p>
              <a:pPr algn="ctr" eaLnBrk="1" fontAlgn="base" hangingPunct="1">
                <a:spcBef>
                  <a:spcPct val="0"/>
                </a:spcBef>
                <a:spcAft>
                  <a:spcPct val="0"/>
                </a:spcAft>
                <a:buClr>
                  <a:srgbClr val="0000FF"/>
                </a:buClr>
                <a:buFont typeface="Wingdings" pitchFamily="2" charset="2"/>
                <a:buNone/>
              </a:pPr>
              <a:r>
                <a:rPr lang="en-US" b="1">
                  <a:solidFill>
                    <a:prstClr val="black"/>
                  </a:solidFill>
                </a:rPr>
                <a:t>Scanner</a:t>
              </a:r>
            </a:p>
          </p:txBody>
        </p:sp>
        <p:sp>
          <p:nvSpPr>
            <p:cNvPr id="20" name="TextBox 195"/>
            <p:cNvSpPr txBox="1">
              <a:spLocks noChangeArrowheads="1"/>
            </p:cNvSpPr>
            <p:nvPr/>
          </p:nvSpPr>
          <p:spPr bwMode="auto">
            <a:xfrm>
              <a:off x="4594225" y="1385888"/>
              <a:ext cx="677863" cy="427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spAutoFit/>
            </a:bodyPr>
            <a:lstStyle>
              <a:lvl1pPr eaLnBrk="0" hangingPunct="0">
                <a:defRPr sz="1000">
                  <a:solidFill>
                    <a:schemeClr val="bg2"/>
                  </a:solidFill>
                  <a:latin typeface="Tahoma" pitchFamily="34" charset="0"/>
                </a:defRPr>
              </a:lvl1pPr>
              <a:lvl2pPr marL="742950" indent="-285750" eaLnBrk="0" hangingPunct="0">
                <a:defRPr sz="1000">
                  <a:solidFill>
                    <a:schemeClr val="bg2"/>
                  </a:solidFill>
                  <a:latin typeface="Tahoma" pitchFamily="34" charset="0"/>
                </a:defRPr>
              </a:lvl2pPr>
              <a:lvl3pPr marL="1143000" indent="-228600" eaLnBrk="0" hangingPunct="0">
                <a:defRPr sz="1000">
                  <a:solidFill>
                    <a:schemeClr val="bg2"/>
                  </a:solidFill>
                  <a:latin typeface="Tahoma" pitchFamily="34" charset="0"/>
                </a:defRPr>
              </a:lvl3pPr>
              <a:lvl4pPr marL="1600200" indent="-228600" eaLnBrk="0" hangingPunct="0">
                <a:defRPr sz="1000">
                  <a:solidFill>
                    <a:schemeClr val="bg2"/>
                  </a:solidFill>
                  <a:latin typeface="Tahoma" pitchFamily="34" charset="0"/>
                </a:defRPr>
              </a:lvl4pPr>
              <a:lvl5pPr marL="2057400" indent="-228600" eaLnBrk="0" hangingPunct="0">
                <a:defRPr sz="1000">
                  <a:solidFill>
                    <a:schemeClr val="bg2"/>
                  </a:solidFill>
                  <a:latin typeface="Tahoma" pitchFamily="34" charset="0"/>
                </a:defRPr>
              </a:lvl5pPr>
              <a:lvl6pPr marL="2514600" indent="-228600" eaLnBrk="0" fontAlgn="base" hangingPunct="0">
                <a:spcBef>
                  <a:spcPct val="0"/>
                </a:spcBef>
                <a:spcAft>
                  <a:spcPct val="0"/>
                </a:spcAft>
                <a:defRPr sz="1000">
                  <a:solidFill>
                    <a:schemeClr val="bg2"/>
                  </a:solidFill>
                  <a:latin typeface="Tahoma" pitchFamily="34" charset="0"/>
                </a:defRPr>
              </a:lvl6pPr>
              <a:lvl7pPr marL="2971800" indent="-228600" eaLnBrk="0" fontAlgn="base" hangingPunct="0">
                <a:spcBef>
                  <a:spcPct val="0"/>
                </a:spcBef>
                <a:spcAft>
                  <a:spcPct val="0"/>
                </a:spcAft>
                <a:defRPr sz="1000">
                  <a:solidFill>
                    <a:schemeClr val="bg2"/>
                  </a:solidFill>
                  <a:latin typeface="Tahoma" pitchFamily="34" charset="0"/>
                </a:defRPr>
              </a:lvl7pPr>
              <a:lvl8pPr marL="3429000" indent="-228600" eaLnBrk="0" fontAlgn="base" hangingPunct="0">
                <a:spcBef>
                  <a:spcPct val="0"/>
                </a:spcBef>
                <a:spcAft>
                  <a:spcPct val="0"/>
                </a:spcAft>
                <a:defRPr sz="1000">
                  <a:solidFill>
                    <a:schemeClr val="bg2"/>
                  </a:solidFill>
                  <a:latin typeface="Tahoma" pitchFamily="34" charset="0"/>
                </a:defRPr>
              </a:lvl8pPr>
              <a:lvl9pPr marL="3886200" indent="-228600" eaLnBrk="0" fontAlgn="base" hangingPunct="0">
                <a:spcBef>
                  <a:spcPct val="0"/>
                </a:spcBef>
                <a:spcAft>
                  <a:spcPct val="0"/>
                </a:spcAft>
                <a:defRPr sz="1000">
                  <a:solidFill>
                    <a:schemeClr val="bg2"/>
                  </a:solidFill>
                  <a:latin typeface="Tahoma" pitchFamily="34" charset="0"/>
                </a:defRPr>
              </a:lvl9pPr>
            </a:lstStyle>
            <a:p>
              <a:pPr algn="r" eaLnBrk="1" fontAlgn="base" hangingPunct="1">
                <a:spcBef>
                  <a:spcPct val="0"/>
                </a:spcBef>
                <a:spcAft>
                  <a:spcPct val="0"/>
                </a:spcAft>
                <a:buClr>
                  <a:srgbClr val="0000FF"/>
                </a:buClr>
                <a:buFont typeface="Wingdings" pitchFamily="2" charset="2"/>
                <a:buNone/>
              </a:pPr>
              <a:r>
                <a:rPr lang="en-US" b="1">
                  <a:solidFill>
                    <a:prstClr val="black"/>
                  </a:solidFill>
                </a:rPr>
                <a:t>Industry Site</a:t>
              </a:r>
            </a:p>
          </p:txBody>
        </p:sp>
        <p:sp>
          <p:nvSpPr>
            <p:cNvPr id="21" name="Freeform 20"/>
            <p:cNvSpPr>
              <a:spLocks/>
            </p:cNvSpPr>
            <p:nvPr/>
          </p:nvSpPr>
          <p:spPr bwMode="auto">
            <a:xfrm>
              <a:off x="6142038" y="2217738"/>
              <a:ext cx="1455737" cy="1782762"/>
            </a:xfrm>
            <a:custGeom>
              <a:avLst/>
              <a:gdLst>
                <a:gd name="T0" fmla="*/ 156640 w 1442452"/>
                <a:gd name="T1" fmla="*/ 0 h 1974456"/>
                <a:gd name="T2" fmla="*/ 178620 w 1442452"/>
                <a:gd name="T3" fmla="*/ 184667 h 1974456"/>
                <a:gd name="T4" fmla="*/ 1958666 w 1442452"/>
                <a:gd name="T5" fmla="*/ 247578 h 1974456"/>
                <a:gd name="T6" fmla="*/ 0 60000 65536"/>
                <a:gd name="T7" fmla="*/ 0 60000 65536"/>
                <a:gd name="T8" fmla="*/ 0 60000 65536"/>
              </a:gdLst>
              <a:ahLst/>
              <a:cxnLst>
                <a:cxn ang="T6">
                  <a:pos x="T0" y="T1"/>
                </a:cxn>
                <a:cxn ang="T7">
                  <a:pos x="T2" y="T3"/>
                </a:cxn>
                <a:cxn ang="T8">
                  <a:pos x="T4" y="T5"/>
                </a:cxn>
              </a:cxnLst>
              <a:rect l="0" t="0" r="r" b="b"/>
              <a:pathLst>
                <a:path w="1442452" h="1974456">
                  <a:moveTo>
                    <a:pt x="115358" y="0"/>
                  </a:moveTo>
                  <a:cubicBezTo>
                    <a:pt x="12859" y="571837"/>
                    <a:pt x="-89639" y="1143674"/>
                    <a:pt x="131543" y="1472750"/>
                  </a:cubicBezTo>
                  <a:cubicBezTo>
                    <a:pt x="352725" y="1801826"/>
                    <a:pt x="897588" y="1888141"/>
                    <a:pt x="1442452" y="1974456"/>
                  </a:cubicBezTo>
                </a:path>
              </a:pathLst>
            </a:custGeom>
            <a:noFill/>
            <a:ln w="25400" cap="flat" cmpd="sng" algn="ctr">
              <a:solidFill>
                <a:srgbClr val="0070C0"/>
              </a:solidFill>
              <a:prstDash val="dash"/>
              <a:round/>
              <a:headEnd type="triangl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grpSp>
          <p:nvGrpSpPr>
            <p:cNvPr id="22" name="Group 7"/>
            <p:cNvGrpSpPr/>
            <p:nvPr/>
          </p:nvGrpSpPr>
          <p:grpSpPr>
            <a:xfrm>
              <a:off x="2811463" y="5617044"/>
              <a:ext cx="2306637" cy="914400"/>
              <a:chOff x="2811463" y="5617044"/>
              <a:chExt cx="2306637" cy="914400"/>
            </a:xfrm>
            <a:effectLst>
              <a:outerShdw blurRad="50800" dist="38100" dir="2700000" algn="tl" rotWithShape="0">
                <a:srgbClr val="009900">
                  <a:alpha val="40000"/>
                </a:srgbClr>
              </a:outerShdw>
            </a:effectLst>
          </p:grpSpPr>
          <p:grpSp>
            <p:nvGrpSpPr>
              <p:cNvPr id="24" name="Group 87"/>
              <p:cNvGrpSpPr>
                <a:grpSpLocks/>
              </p:cNvGrpSpPr>
              <p:nvPr/>
            </p:nvGrpSpPr>
            <p:grpSpPr bwMode="auto">
              <a:xfrm>
                <a:off x="4070350" y="5617044"/>
                <a:ext cx="1047750" cy="914400"/>
                <a:chOff x="7303251" y="4025113"/>
                <a:chExt cx="1047750" cy="914400"/>
              </a:xfrm>
            </p:grpSpPr>
            <p:grpSp>
              <p:nvGrpSpPr>
                <p:cNvPr id="26" name="Group 86"/>
                <p:cNvGrpSpPr>
                  <a:grpSpLocks/>
                </p:cNvGrpSpPr>
                <p:nvPr/>
              </p:nvGrpSpPr>
              <p:grpSpPr bwMode="auto">
                <a:xfrm>
                  <a:off x="7760451" y="4406113"/>
                  <a:ext cx="590550" cy="533400"/>
                  <a:chOff x="1732" y="4282"/>
                  <a:chExt cx="810" cy="480"/>
                </a:xfrm>
              </p:grpSpPr>
              <p:sp>
                <p:nvSpPr>
                  <p:cNvPr id="100" name="Freeform 87"/>
                  <p:cNvSpPr>
                    <a:spLocks/>
                  </p:cNvSpPr>
                  <p:nvPr/>
                </p:nvSpPr>
                <p:spPr bwMode="auto">
                  <a:xfrm>
                    <a:off x="1732" y="4282"/>
                    <a:ext cx="810" cy="282"/>
                  </a:xfrm>
                  <a:custGeom>
                    <a:avLst/>
                    <a:gdLst>
                      <a:gd name="T0" fmla="*/ 808 w 810"/>
                      <a:gd name="T1" fmla="*/ 127 h 282"/>
                      <a:gd name="T2" fmla="*/ 798 w 810"/>
                      <a:gd name="T3" fmla="*/ 106 h 282"/>
                      <a:gd name="T4" fmla="*/ 779 w 810"/>
                      <a:gd name="T5" fmla="*/ 85 h 282"/>
                      <a:gd name="T6" fmla="*/ 752 w 810"/>
                      <a:gd name="T7" fmla="*/ 69 h 282"/>
                      <a:gd name="T8" fmla="*/ 718 w 810"/>
                      <a:gd name="T9" fmla="*/ 52 h 282"/>
                      <a:gd name="T10" fmla="*/ 679 w 810"/>
                      <a:gd name="T11" fmla="*/ 37 h 282"/>
                      <a:gd name="T12" fmla="*/ 633 w 810"/>
                      <a:gd name="T13" fmla="*/ 25 h 282"/>
                      <a:gd name="T14" fmla="*/ 581 w 810"/>
                      <a:gd name="T15" fmla="*/ 14 h 282"/>
                      <a:gd name="T16" fmla="*/ 526 w 810"/>
                      <a:gd name="T17" fmla="*/ 6 h 282"/>
                      <a:gd name="T18" fmla="*/ 468 w 810"/>
                      <a:gd name="T19" fmla="*/ 2 h 282"/>
                      <a:gd name="T20" fmla="*/ 405 w 810"/>
                      <a:gd name="T21" fmla="*/ 0 h 282"/>
                      <a:gd name="T22" fmla="*/ 343 w 810"/>
                      <a:gd name="T23" fmla="*/ 2 h 282"/>
                      <a:gd name="T24" fmla="*/ 284 w 810"/>
                      <a:gd name="T25" fmla="*/ 6 h 282"/>
                      <a:gd name="T26" fmla="*/ 230 w 810"/>
                      <a:gd name="T27" fmla="*/ 14 h 282"/>
                      <a:gd name="T28" fmla="*/ 180 w 810"/>
                      <a:gd name="T29" fmla="*/ 25 h 282"/>
                      <a:gd name="T30" fmla="*/ 134 w 810"/>
                      <a:gd name="T31" fmla="*/ 37 h 282"/>
                      <a:gd name="T32" fmla="*/ 92 w 810"/>
                      <a:gd name="T33" fmla="*/ 52 h 282"/>
                      <a:gd name="T34" fmla="*/ 59 w 810"/>
                      <a:gd name="T35" fmla="*/ 69 h 282"/>
                      <a:gd name="T36" fmla="*/ 32 w 810"/>
                      <a:gd name="T37" fmla="*/ 85 h 282"/>
                      <a:gd name="T38" fmla="*/ 13 w 810"/>
                      <a:gd name="T39" fmla="*/ 106 h 282"/>
                      <a:gd name="T40" fmla="*/ 2 w 810"/>
                      <a:gd name="T41" fmla="*/ 127 h 282"/>
                      <a:gd name="T42" fmla="*/ 0 w 810"/>
                      <a:gd name="T43" fmla="*/ 148 h 282"/>
                      <a:gd name="T44" fmla="*/ 9 w 810"/>
                      <a:gd name="T45" fmla="*/ 169 h 282"/>
                      <a:gd name="T46" fmla="*/ 25 w 810"/>
                      <a:gd name="T47" fmla="*/ 190 h 282"/>
                      <a:gd name="T48" fmla="*/ 48 w 810"/>
                      <a:gd name="T49" fmla="*/ 209 h 282"/>
                      <a:gd name="T50" fmla="*/ 82 w 810"/>
                      <a:gd name="T51" fmla="*/ 225 h 282"/>
                      <a:gd name="T52" fmla="*/ 119 w 810"/>
                      <a:gd name="T53" fmla="*/ 242 h 282"/>
                      <a:gd name="T54" fmla="*/ 163 w 810"/>
                      <a:gd name="T55" fmla="*/ 254 h 282"/>
                      <a:gd name="T56" fmla="*/ 213 w 810"/>
                      <a:gd name="T57" fmla="*/ 265 h 282"/>
                      <a:gd name="T58" fmla="*/ 265 w 810"/>
                      <a:gd name="T59" fmla="*/ 273 h 282"/>
                      <a:gd name="T60" fmla="*/ 324 w 810"/>
                      <a:gd name="T61" fmla="*/ 280 h 282"/>
                      <a:gd name="T62" fmla="*/ 384 w 810"/>
                      <a:gd name="T63" fmla="*/ 282 h 282"/>
                      <a:gd name="T64" fmla="*/ 447 w 810"/>
                      <a:gd name="T65" fmla="*/ 282 h 282"/>
                      <a:gd name="T66" fmla="*/ 508 w 810"/>
                      <a:gd name="T67" fmla="*/ 277 h 282"/>
                      <a:gd name="T68" fmla="*/ 564 w 810"/>
                      <a:gd name="T69" fmla="*/ 271 h 282"/>
                      <a:gd name="T70" fmla="*/ 616 w 810"/>
                      <a:gd name="T71" fmla="*/ 263 h 282"/>
                      <a:gd name="T72" fmla="*/ 662 w 810"/>
                      <a:gd name="T73" fmla="*/ 250 h 282"/>
                      <a:gd name="T74" fmla="*/ 706 w 810"/>
                      <a:gd name="T75" fmla="*/ 236 h 282"/>
                      <a:gd name="T76" fmla="*/ 741 w 810"/>
                      <a:gd name="T77" fmla="*/ 221 h 282"/>
                      <a:gd name="T78" fmla="*/ 771 w 810"/>
                      <a:gd name="T79" fmla="*/ 202 h 282"/>
                      <a:gd name="T80" fmla="*/ 791 w 810"/>
                      <a:gd name="T81" fmla="*/ 184 h 282"/>
                      <a:gd name="T82" fmla="*/ 806 w 810"/>
                      <a:gd name="T83" fmla="*/ 163 h 282"/>
                      <a:gd name="T84" fmla="*/ 810 w 810"/>
                      <a:gd name="T85" fmla="*/ 142 h 2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810" h="282">
                        <a:moveTo>
                          <a:pt x="810" y="142"/>
                        </a:moveTo>
                        <a:lnTo>
                          <a:pt x="810" y="133"/>
                        </a:lnTo>
                        <a:lnTo>
                          <a:pt x="808" y="127"/>
                        </a:lnTo>
                        <a:lnTo>
                          <a:pt x="806" y="119"/>
                        </a:lnTo>
                        <a:lnTo>
                          <a:pt x="802" y="113"/>
                        </a:lnTo>
                        <a:lnTo>
                          <a:pt x="798" y="106"/>
                        </a:lnTo>
                        <a:lnTo>
                          <a:pt x="791" y="100"/>
                        </a:lnTo>
                        <a:lnTo>
                          <a:pt x="785" y="92"/>
                        </a:lnTo>
                        <a:lnTo>
                          <a:pt x="779" y="85"/>
                        </a:lnTo>
                        <a:lnTo>
                          <a:pt x="771" y="79"/>
                        </a:lnTo>
                        <a:lnTo>
                          <a:pt x="762" y="73"/>
                        </a:lnTo>
                        <a:lnTo>
                          <a:pt x="752" y="69"/>
                        </a:lnTo>
                        <a:lnTo>
                          <a:pt x="741" y="62"/>
                        </a:lnTo>
                        <a:lnTo>
                          <a:pt x="731" y="56"/>
                        </a:lnTo>
                        <a:lnTo>
                          <a:pt x="718" y="52"/>
                        </a:lnTo>
                        <a:lnTo>
                          <a:pt x="706" y="46"/>
                        </a:lnTo>
                        <a:lnTo>
                          <a:pt x="691" y="42"/>
                        </a:lnTo>
                        <a:lnTo>
                          <a:pt x="679" y="37"/>
                        </a:lnTo>
                        <a:lnTo>
                          <a:pt x="662" y="31"/>
                        </a:lnTo>
                        <a:lnTo>
                          <a:pt x="647" y="27"/>
                        </a:lnTo>
                        <a:lnTo>
                          <a:pt x="633" y="25"/>
                        </a:lnTo>
                        <a:lnTo>
                          <a:pt x="616" y="21"/>
                        </a:lnTo>
                        <a:lnTo>
                          <a:pt x="599" y="17"/>
                        </a:lnTo>
                        <a:lnTo>
                          <a:pt x="581" y="14"/>
                        </a:lnTo>
                        <a:lnTo>
                          <a:pt x="564" y="10"/>
                        </a:lnTo>
                        <a:lnTo>
                          <a:pt x="545" y="8"/>
                        </a:lnTo>
                        <a:lnTo>
                          <a:pt x="526" y="6"/>
                        </a:lnTo>
                        <a:lnTo>
                          <a:pt x="508" y="4"/>
                        </a:lnTo>
                        <a:lnTo>
                          <a:pt x="487" y="2"/>
                        </a:lnTo>
                        <a:lnTo>
                          <a:pt x="468" y="2"/>
                        </a:lnTo>
                        <a:lnTo>
                          <a:pt x="447" y="0"/>
                        </a:lnTo>
                        <a:lnTo>
                          <a:pt x="426" y="0"/>
                        </a:lnTo>
                        <a:lnTo>
                          <a:pt x="405" y="0"/>
                        </a:lnTo>
                        <a:lnTo>
                          <a:pt x="384" y="0"/>
                        </a:lnTo>
                        <a:lnTo>
                          <a:pt x="364" y="0"/>
                        </a:lnTo>
                        <a:lnTo>
                          <a:pt x="343" y="2"/>
                        </a:lnTo>
                        <a:lnTo>
                          <a:pt x="324" y="2"/>
                        </a:lnTo>
                        <a:lnTo>
                          <a:pt x="305" y="4"/>
                        </a:lnTo>
                        <a:lnTo>
                          <a:pt x="284" y="6"/>
                        </a:lnTo>
                        <a:lnTo>
                          <a:pt x="265" y="8"/>
                        </a:lnTo>
                        <a:lnTo>
                          <a:pt x="249" y="10"/>
                        </a:lnTo>
                        <a:lnTo>
                          <a:pt x="230" y="14"/>
                        </a:lnTo>
                        <a:lnTo>
                          <a:pt x="213" y="17"/>
                        </a:lnTo>
                        <a:lnTo>
                          <a:pt x="194" y="21"/>
                        </a:lnTo>
                        <a:lnTo>
                          <a:pt x="180" y="25"/>
                        </a:lnTo>
                        <a:lnTo>
                          <a:pt x="163" y="27"/>
                        </a:lnTo>
                        <a:lnTo>
                          <a:pt x="149" y="31"/>
                        </a:lnTo>
                        <a:lnTo>
                          <a:pt x="134" y="37"/>
                        </a:lnTo>
                        <a:lnTo>
                          <a:pt x="119" y="42"/>
                        </a:lnTo>
                        <a:lnTo>
                          <a:pt x="105" y="46"/>
                        </a:lnTo>
                        <a:lnTo>
                          <a:pt x="92" y="52"/>
                        </a:lnTo>
                        <a:lnTo>
                          <a:pt x="82" y="56"/>
                        </a:lnTo>
                        <a:lnTo>
                          <a:pt x="69" y="62"/>
                        </a:lnTo>
                        <a:lnTo>
                          <a:pt x="59" y="69"/>
                        </a:lnTo>
                        <a:lnTo>
                          <a:pt x="48" y="73"/>
                        </a:lnTo>
                        <a:lnTo>
                          <a:pt x="40" y="79"/>
                        </a:lnTo>
                        <a:lnTo>
                          <a:pt x="32" y="85"/>
                        </a:lnTo>
                        <a:lnTo>
                          <a:pt x="25" y="92"/>
                        </a:lnTo>
                        <a:lnTo>
                          <a:pt x="19" y="100"/>
                        </a:lnTo>
                        <a:lnTo>
                          <a:pt x="13" y="106"/>
                        </a:lnTo>
                        <a:lnTo>
                          <a:pt x="9" y="113"/>
                        </a:lnTo>
                        <a:lnTo>
                          <a:pt x="5" y="119"/>
                        </a:lnTo>
                        <a:lnTo>
                          <a:pt x="2" y="127"/>
                        </a:lnTo>
                        <a:lnTo>
                          <a:pt x="0" y="133"/>
                        </a:lnTo>
                        <a:lnTo>
                          <a:pt x="0" y="142"/>
                        </a:lnTo>
                        <a:lnTo>
                          <a:pt x="0" y="148"/>
                        </a:lnTo>
                        <a:lnTo>
                          <a:pt x="2" y="156"/>
                        </a:lnTo>
                        <a:lnTo>
                          <a:pt x="5" y="163"/>
                        </a:lnTo>
                        <a:lnTo>
                          <a:pt x="9" y="169"/>
                        </a:lnTo>
                        <a:lnTo>
                          <a:pt x="13" y="177"/>
                        </a:lnTo>
                        <a:lnTo>
                          <a:pt x="19" y="184"/>
                        </a:lnTo>
                        <a:lnTo>
                          <a:pt x="25" y="190"/>
                        </a:lnTo>
                        <a:lnTo>
                          <a:pt x="32" y="196"/>
                        </a:lnTo>
                        <a:lnTo>
                          <a:pt x="40" y="202"/>
                        </a:lnTo>
                        <a:lnTo>
                          <a:pt x="48" y="209"/>
                        </a:lnTo>
                        <a:lnTo>
                          <a:pt x="59" y="215"/>
                        </a:lnTo>
                        <a:lnTo>
                          <a:pt x="69" y="221"/>
                        </a:lnTo>
                        <a:lnTo>
                          <a:pt x="82" y="225"/>
                        </a:lnTo>
                        <a:lnTo>
                          <a:pt x="92" y="232"/>
                        </a:lnTo>
                        <a:lnTo>
                          <a:pt x="105" y="236"/>
                        </a:lnTo>
                        <a:lnTo>
                          <a:pt x="119" y="242"/>
                        </a:lnTo>
                        <a:lnTo>
                          <a:pt x="134" y="246"/>
                        </a:lnTo>
                        <a:lnTo>
                          <a:pt x="149" y="250"/>
                        </a:lnTo>
                        <a:lnTo>
                          <a:pt x="163" y="254"/>
                        </a:lnTo>
                        <a:lnTo>
                          <a:pt x="180" y="259"/>
                        </a:lnTo>
                        <a:lnTo>
                          <a:pt x="194" y="263"/>
                        </a:lnTo>
                        <a:lnTo>
                          <a:pt x="213" y="265"/>
                        </a:lnTo>
                        <a:lnTo>
                          <a:pt x="230" y="269"/>
                        </a:lnTo>
                        <a:lnTo>
                          <a:pt x="249" y="271"/>
                        </a:lnTo>
                        <a:lnTo>
                          <a:pt x="265" y="273"/>
                        </a:lnTo>
                        <a:lnTo>
                          <a:pt x="284" y="275"/>
                        </a:lnTo>
                        <a:lnTo>
                          <a:pt x="305" y="277"/>
                        </a:lnTo>
                        <a:lnTo>
                          <a:pt x="324" y="280"/>
                        </a:lnTo>
                        <a:lnTo>
                          <a:pt x="343" y="282"/>
                        </a:lnTo>
                        <a:lnTo>
                          <a:pt x="364" y="282"/>
                        </a:lnTo>
                        <a:lnTo>
                          <a:pt x="384" y="282"/>
                        </a:lnTo>
                        <a:lnTo>
                          <a:pt x="405" y="282"/>
                        </a:lnTo>
                        <a:lnTo>
                          <a:pt x="426" y="282"/>
                        </a:lnTo>
                        <a:lnTo>
                          <a:pt x="447" y="282"/>
                        </a:lnTo>
                        <a:lnTo>
                          <a:pt x="468" y="282"/>
                        </a:lnTo>
                        <a:lnTo>
                          <a:pt x="487" y="280"/>
                        </a:lnTo>
                        <a:lnTo>
                          <a:pt x="508" y="277"/>
                        </a:lnTo>
                        <a:lnTo>
                          <a:pt x="526" y="275"/>
                        </a:lnTo>
                        <a:lnTo>
                          <a:pt x="545" y="273"/>
                        </a:lnTo>
                        <a:lnTo>
                          <a:pt x="564" y="271"/>
                        </a:lnTo>
                        <a:lnTo>
                          <a:pt x="581" y="269"/>
                        </a:lnTo>
                        <a:lnTo>
                          <a:pt x="599" y="265"/>
                        </a:lnTo>
                        <a:lnTo>
                          <a:pt x="616" y="263"/>
                        </a:lnTo>
                        <a:lnTo>
                          <a:pt x="633" y="259"/>
                        </a:lnTo>
                        <a:lnTo>
                          <a:pt x="647" y="254"/>
                        </a:lnTo>
                        <a:lnTo>
                          <a:pt x="662" y="250"/>
                        </a:lnTo>
                        <a:lnTo>
                          <a:pt x="679" y="246"/>
                        </a:lnTo>
                        <a:lnTo>
                          <a:pt x="691" y="242"/>
                        </a:lnTo>
                        <a:lnTo>
                          <a:pt x="706" y="236"/>
                        </a:lnTo>
                        <a:lnTo>
                          <a:pt x="718" y="232"/>
                        </a:lnTo>
                        <a:lnTo>
                          <a:pt x="731" y="225"/>
                        </a:lnTo>
                        <a:lnTo>
                          <a:pt x="741" y="221"/>
                        </a:lnTo>
                        <a:lnTo>
                          <a:pt x="752" y="215"/>
                        </a:lnTo>
                        <a:lnTo>
                          <a:pt x="762" y="209"/>
                        </a:lnTo>
                        <a:lnTo>
                          <a:pt x="771" y="202"/>
                        </a:lnTo>
                        <a:lnTo>
                          <a:pt x="779" y="196"/>
                        </a:lnTo>
                        <a:lnTo>
                          <a:pt x="785" y="190"/>
                        </a:lnTo>
                        <a:lnTo>
                          <a:pt x="791" y="184"/>
                        </a:lnTo>
                        <a:lnTo>
                          <a:pt x="798" y="177"/>
                        </a:lnTo>
                        <a:lnTo>
                          <a:pt x="802" y="169"/>
                        </a:lnTo>
                        <a:lnTo>
                          <a:pt x="806" y="163"/>
                        </a:lnTo>
                        <a:lnTo>
                          <a:pt x="808" y="156"/>
                        </a:lnTo>
                        <a:lnTo>
                          <a:pt x="810" y="148"/>
                        </a:lnTo>
                        <a:lnTo>
                          <a:pt x="810" y="142"/>
                        </a:lnTo>
                        <a:close/>
                      </a:path>
                    </a:pathLst>
                  </a:custGeom>
                  <a:solidFill>
                    <a:srgbClr val="BFBFBF"/>
                  </a:solidFill>
                  <a:ln w="254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101" name="Freeform 88"/>
                  <p:cNvSpPr>
                    <a:spLocks/>
                  </p:cNvSpPr>
                  <p:nvPr/>
                </p:nvSpPr>
                <p:spPr bwMode="auto">
                  <a:xfrm>
                    <a:off x="1732" y="4282"/>
                    <a:ext cx="810" cy="282"/>
                  </a:xfrm>
                  <a:custGeom>
                    <a:avLst/>
                    <a:gdLst>
                      <a:gd name="T0" fmla="*/ 808 w 810"/>
                      <a:gd name="T1" fmla="*/ 127 h 282"/>
                      <a:gd name="T2" fmla="*/ 798 w 810"/>
                      <a:gd name="T3" fmla="*/ 106 h 282"/>
                      <a:gd name="T4" fmla="*/ 779 w 810"/>
                      <a:gd name="T5" fmla="*/ 85 h 282"/>
                      <a:gd name="T6" fmla="*/ 752 w 810"/>
                      <a:gd name="T7" fmla="*/ 69 h 282"/>
                      <a:gd name="T8" fmla="*/ 718 w 810"/>
                      <a:gd name="T9" fmla="*/ 52 h 282"/>
                      <a:gd name="T10" fmla="*/ 679 w 810"/>
                      <a:gd name="T11" fmla="*/ 37 h 282"/>
                      <a:gd name="T12" fmla="*/ 633 w 810"/>
                      <a:gd name="T13" fmla="*/ 25 h 282"/>
                      <a:gd name="T14" fmla="*/ 581 w 810"/>
                      <a:gd name="T15" fmla="*/ 14 h 282"/>
                      <a:gd name="T16" fmla="*/ 526 w 810"/>
                      <a:gd name="T17" fmla="*/ 6 h 282"/>
                      <a:gd name="T18" fmla="*/ 468 w 810"/>
                      <a:gd name="T19" fmla="*/ 2 h 282"/>
                      <a:gd name="T20" fmla="*/ 405 w 810"/>
                      <a:gd name="T21" fmla="*/ 0 h 282"/>
                      <a:gd name="T22" fmla="*/ 343 w 810"/>
                      <a:gd name="T23" fmla="*/ 2 h 282"/>
                      <a:gd name="T24" fmla="*/ 284 w 810"/>
                      <a:gd name="T25" fmla="*/ 6 h 282"/>
                      <a:gd name="T26" fmla="*/ 230 w 810"/>
                      <a:gd name="T27" fmla="*/ 14 h 282"/>
                      <a:gd name="T28" fmla="*/ 180 w 810"/>
                      <a:gd name="T29" fmla="*/ 25 h 282"/>
                      <a:gd name="T30" fmla="*/ 134 w 810"/>
                      <a:gd name="T31" fmla="*/ 37 h 282"/>
                      <a:gd name="T32" fmla="*/ 92 w 810"/>
                      <a:gd name="T33" fmla="*/ 52 h 282"/>
                      <a:gd name="T34" fmla="*/ 59 w 810"/>
                      <a:gd name="T35" fmla="*/ 69 h 282"/>
                      <a:gd name="T36" fmla="*/ 32 w 810"/>
                      <a:gd name="T37" fmla="*/ 85 h 282"/>
                      <a:gd name="T38" fmla="*/ 13 w 810"/>
                      <a:gd name="T39" fmla="*/ 106 h 282"/>
                      <a:gd name="T40" fmla="*/ 2 w 810"/>
                      <a:gd name="T41" fmla="*/ 127 h 282"/>
                      <a:gd name="T42" fmla="*/ 0 w 810"/>
                      <a:gd name="T43" fmla="*/ 148 h 282"/>
                      <a:gd name="T44" fmla="*/ 9 w 810"/>
                      <a:gd name="T45" fmla="*/ 169 h 282"/>
                      <a:gd name="T46" fmla="*/ 25 w 810"/>
                      <a:gd name="T47" fmla="*/ 190 h 282"/>
                      <a:gd name="T48" fmla="*/ 48 w 810"/>
                      <a:gd name="T49" fmla="*/ 209 h 282"/>
                      <a:gd name="T50" fmla="*/ 82 w 810"/>
                      <a:gd name="T51" fmla="*/ 225 h 282"/>
                      <a:gd name="T52" fmla="*/ 119 w 810"/>
                      <a:gd name="T53" fmla="*/ 242 h 282"/>
                      <a:gd name="T54" fmla="*/ 163 w 810"/>
                      <a:gd name="T55" fmla="*/ 254 h 282"/>
                      <a:gd name="T56" fmla="*/ 213 w 810"/>
                      <a:gd name="T57" fmla="*/ 265 h 282"/>
                      <a:gd name="T58" fmla="*/ 265 w 810"/>
                      <a:gd name="T59" fmla="*/ 273 h 282"/>
                      <a:gd name="T60" fmla="*/ 324 w 810"/>
                      <a:gd name="T61" fmla="*/ 280 h 282"/>
                      <a:gd name="T62" fmla="*/ 384 w 810"/>
                      <a:gd name="T63" fmla="*/ 282 h 282"/>
                      <a:gd name="T64" fmla="*/ 447 w 810"/>
                      <a:gd name="T65" fmla="*/ 282 h 282"/>
                      <a:gd name="T66" fmla="*/ 508 w 810"/>
                      <a:gd name="T67" fmla="*/ 277 h 282"/>
                      <a:gd name="T68" fmla="*/ 564 w 810"/>
                      <a:gd name="T69" fmla="*/ 271 h 282"/>
                      <a:gd name="T70" fmla="*/ 616 w 810"/>
                      <a:gd name="T71" fmla="*/ 263 h 282"/>
                      <a:gd name="T72" fmla="*/ 662 w 810"/>
                      <a:gd name="T73" fmla="*/ 250 h 282"/>
                      <a:gd name="T74" fmla="*/ 706 w 810"/>
                      <a:gd name="T75" fmla="*/ 236 h 282"/>
                      <a:gd name="T76" fmla="*/ 741 w 810"/>
                      <a:gd name="T77" fmla="*/ 221 h 282"/>
                      <a:gd name="T78" fmla="*/ 771 w 810"/>
                      <a:gd name="T79" fmla="*/ 202 h 282"/>
                      <a:gd name="T80" fmla="*/ 791 w 810"/>
                      <a:gd name="T81" fmla="*/ 184 h 282"/>
                      <a:gd name="T82" fmla="*/ 806 w 810"/>
                      <a:gd name="T83" fmla="*/ 163 h 282"/>
                      <a:gd name="T84" fmla="*/ 810 w 810"/>
                      <a:gd name="T85" fmla="*/ 142 h 2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810" h="282">
                        <a:moveTo>
                          <a:pt x="810" y="142"/>
                        </a:moveTo>
                        <a:lnTo>
                          <a:pt x="810" y="133"/>
                        </a:lnTo>
                        <a:lnTo>
                          <a:pt x="808" y="127"/>
                        </a:lnTo>
                        <a:lnTo>
                          <a:pt x="806" y="119"/>
                        </a:lnTo>
                        <a:lnTo>
                          <a:pt x="802" y="113"/>
                        </a:lnTo>
                        <a:lnTo>
                          <a:pt x="798" y="106"/>
                        </a:lnTo>
                        <a:lnTo>
                          <a:pt x="791" y="100"/>
                        </a:lnTo>
                        <a:lnTo>
                          <a:pt x="785" y="92"/>
                        </a:lnTo>
                        <a:lnTo>
                          <a:pt x="779" y="85"/>
                        </a:lnTo>
                        <a:lnTo>
                          <a:pt x="771" y="79"/>
                        </a:lnTo>
                        <a:lnTo>
                          <a:pt x="762" y="73"/>
                        </a:lnTo>
                        <a:lnTo>
                          <a:pt x="752" y="69"/>
                        </a:lnTo>
                        <a:lnTo>
                          <a:pt x="741" y="62"/>
                        </a:lnTo>
                        <a:lnTo>
                          <a:pt x="731" y="56"/>
                        </a:lnTo>
                        <a:lnTo>
                          <a:pt x="718" y="52"/>
                        </a:lnTo>
                        <a:lnTo>
                          <a:pt x="706" y="46"/>
                        </a:lnTo>
                        <a:lnTo>
                          <a:pt x="691" y="42"/>
                        </a:lnTo>
                        <a:lnTo>
                          <a:pt x="679" y="37"/>
                        </a:lnTo>
                        <a:lnTo>
                          <a:pt x="662" y="31"/>
                        </a:lnTo>
                        <a:lnTo>
                          <a:pt x="647" y="27"/>
                        </a:lnTo>
                        <a:lnTo>
                          <a:pt x="633" y="25"/>
                        </a:lnTo>
                        <a:lnTo>
                          <a:pt x="616" y="21"/>
                        </a:lnTo>
                        <a:lnTo>
                          <a:pt x="599" y="17"/>
                        </a:lnTo>
                        <a:lnTo>
                          <a:pt x="581" y="14"/>
                        </a:lnTo>
                        <a:lnTo>
                          <a:pt x="564" y="10"/>
                        </a:lnTo>
                        <a:lnTo>
                          <a:pt x="545" y="8"/>
                        </a:lnTo>
                        <a:lnTo>
                          <a:pt x="526" y="6"/>
                        </a:lnTo>
                        <a:lnTo>
                          <a:pt x="508" y="4"/>
                        </a:lnTo>
                        <a:lnTo>
                          <a:pt x="487" y="2"/>
                        </a:lnTo>
                        <a:lnTo>
                          <a:pt x="468" y="2"/>
                        </a:lnTo>
                        <a:lnTo>
                          <a:pt x="447" y="0"/>
                        </a:lnTo>
                        <a:lnTo>
                          <a:pt x="426" y="0"/>
                        </a:lnTo>
                        <a:lnTo>
                          <a:pt x="405" y="0"/>
                        </a:lnTo>
                        <a:lnTo>
                          <a:pt x="384" y="0"/>
                        </a:lnTo>
                        <a:lnTo>
                          <a:pt x="364" y="0"/>
                        </a:lnTo>
                        <a:lnTo>
                          <a:pt x="343" y="2"/>
                        </a:lnTo>
                        <a:lnTo>
                          <a:pt x="324" y="2"/>
                        </a:lnTo>
                        <a:lnTo>
                          <a:pt x="305" y="4"/>
                        </a:lnTo>
                        <a:lnTo>
                          <a:pt x="284" y="6"/>
                        </a:lnTo>
                        <a:lnTo>
                          <a:pt x="265" y="8"/>
                        </a:lnTo>
                        <a:lnTo>
                          <a:pt x="249" y="10"/>
                        </a:lnTo>
                        <a:lnTo>
                          <a:pt x="230" y="14"/>
                        </a:lnTo>
                        <a:lnTo>
                          <a:pt x="213" y="17"/>
                        </a:lnTo>
                        <a:lnTo>
                          <a:pt x="194" y="21"/>
                        </a:lnTo>
                        <a:lnTo>
                          <a:pt x="180" y="25"/>
                        </a:lnTo>
                        <a:lnTo>
                          <a:pt x="163" y="27"/>
                        </a:lnTo>
                        <a:lnTo>
                          <a:pt x="149" y="31"/>
                        </a:lnTo>
                        <a:lnTo>
                          <a:pt x="134" y="37"/>
                        </a:lnTo>
                        <a:lnTo>
                          <a:pt x="119" y="42"/>
                        </a:lnTo>
                        <a:lnTo>
                          <a:pt x="105" y="46"/>
                        </a:lnTo>
                        <a:lnTo>
                          <a:pt x="92" y="52"/>
                        </a:lnTo>
                        <a:lnTo>
                          <a:pt x="82" y="56"/>
                        </a:lnTo>
                        <a:lnTo>
                          <a:pt x="69" y="62"/>
                        </a:lnTo>
                        <a:lnTo>
                          <a:pt x="59" y="69"/>
                        </a:lnTo>
                        <a:lnTo>
                          <a:pt x="48" y="73"/>
                        </a:lnTo>
                        <a:lnTo>
                          <a:pt x="40" y="79"/>
                        </a:lnTo>
                        <a:lnTo>
                          <a:pt x="32" y="85"/>
                        </a:lnTo>
                        <a:lnTo>
                          <a:pt x="25" y="92"/>
                        </a:lnTo>
                        <a:lnTo>
                          <a:pt x="19" y="100"/>
                        </a:lnTo>
                        <a:lnTo>
                          <a:pt x="13" y="106"/>
                        </a:lnTo>
                        <a:lnTo>
                          <a:pt x="9" y="113"/>
                        </a:lnTo>
                        <a:lnTo>
                          <a:pt x="5" y="119"/>
                        </a:lnTo>
                        <a:lnTo>
                          <a:pt x="2" y="127"/>
                        </a:lnTo>
                        <a:lnTo>
                          <a:pt x="0" y="133"/>
                        </a:lnTo>
                        <a:lnTo>
                          <a:pt x="0" y="142"/>
                        </a:lnTo>
                        <a:lnTo>
                          <a:pt x="0" y="148"/>
                        </a:lnTo>
                        <a:lnTo>
                          <a:pt x="2" y="156"/>
                        </a:lnTo>
                        <a:lnTo>
                          <a:pt x="5" y="163"/>
                        </a:lnTo>
                        <a:lnTo>
                          <a:pt x="9" y="169"/>
                        </a:lnTo>
                        <a:lnTo>
                          <a:pt x="13" y="177"/>
                        </a:lnTo>
                        <a:lnTo>
                          <a:pt x="19" y="184"/>
                        </a:lnTo>
                        <a:lnTo>
                          <a:pt x="25" y="190"/>
                        </a:lnTo>
                        <a:lnTo>
                          <a:pt x="32" y="196"/>
                        </a:lnTo>
                        <a:lnTo>
                          <a:pt x="40" y="202"/>
                        </a:lnTo>
                        <a:lnTo>
                          <a:pt x="48" y="209"/>
                        </a:lnTo>
                        <a:lnTo>
                          <a:pt x="59" y="215"/>
                        </a:lnTo>
                        <a:lnTo>
                          <a:pt x="69" y="221"/>
                        </a:lnTo>
                        <a:lnTo>
                          <a:pt x="82" y="225"/>
                        </a:lnTo>
                        <a:lnTo>
                          <a:pt x="92" y="232"/>
                        </a:lnTo>
                        <a:lnTo>
                          <a:pt x="105" y="236"/>
                        </a:lnTo>
                        <a:lnTo>
                          <a:pt x="119" y="242"/>
                        </a:lnTo>
                        <a:lnTo>
                          <a:pt x="134" y="246"/>
                        </a:lnTo>
                        <a:lnTo>
                          <a:pt x="149" y="250"/>
                        </a:lnTo>
                        <a:lnTo>
                          <a:pt x="163" y="254"/>
                        </a:lnTo>
                        <a:lnTo>
                          <a:pt x="180" y="259"/>
                        </a:lnTo>
                        <a:lnTo>
                          <a:pt x="194" y="263"/>
                        </a:lnTo>
                        <a:lnTo>
                          <a:pt x="213" y="265"/>
                        </a:lnTo>
                        <a:lnTo>
                          <a:pt x="230" y="269"/>
                        </a:lnTo>
                        <a:lnTo>
                          <a:pt x="249" y="271"/>
                        </a:lnTo>
                        <a:lnTo>
                          <a:pt x="265" y="273"/>
                        </a:lnTo>
                        <a:lnTo>
                          <a:pt x="284" y="275"/>
                        </a:lnTo>
                        <a:lnTo>
                          <a:pt x="305" y="277"/>
                        </a:lnTo>
                        <a:lnTo>
                          <a:pt x="324" y="280"/>
                        </a:lnTo>
                        <a:lnTo>
                          <a:pt x="343" y="282"/>
                        </a:lnTo>
                        <a:lnTo>
                          <a:pt x="364" y="282"/>
                        </a:lnTo>
                        <a:lnTo>
                          <a:pt x="384" y="282"/>
                        </a:lnTo>
                        <a:lnTo>
                          <a:pt x="405" y="282"/>
                        </a:lnTo>
                        <a:lnTo>
                          <a:pt x="426" y="282"/>
                        </a:lnTo>
                        <a:lnTo>
                          <a:pt x="447" y="282"/>
                        </a:lnTo>
                        <a:lnTo>
                          <a:pt x="468" y="282"/>
                        </a:lnTo>
                        <a:lnTo>
                          <a:pt x="487" y="280"/>
                        </a:lnTo>
                        <a:lnTo>
                          <a:pt x="508" y="277"/>
                        </a:lnTo>
                        <a:lnTo>
                          <a:pt x="526" y="275"/>
                        </a:lnTo>
                        <a:lnTo>
                          <a:pt x="545" y="273"/>
                        </a:lnTo>
                        <a:lnTo>
                          <a:pt x="564" y="271"/>
                        </a:lnTo>
                        <a:lnTo>
                          <a:pt x="581" y="269"/>
                        </a:lnTo>
                        <a:lnTo>
                          <a:pt x="599" y="265"/>
                        </a:lnTo>
                        <a:lnTo>
                          <a:pt x="616" y="263"/>
                        </a:lnTo>
                        <a:lnTo>
                          <a:pt x="633" y="259"/>
                        </a:lnTo>
                        <a:lnTo>
                          <a:pt x="647" y="254"/>
                        </a:lnTo>
                        <a:lnTo>
                          <a:pt x="662" y="250"/>
                        </a:lnTo>
                        <a:lnTo>
                          <a:pt x="679" y="246"/>
                        </a:lnTo>
                        <a:lnTo>
                          <a:pt x="691" y="242"/>
                        </a:lnTo>
                        <a:lnTo>
                          <a:pt x="706" y="236"/>
                        </a:lnTo>
                        <a:lnTo>
                          <a:pt x="718" y="232"/>
                        </a:lnTo>
                        <a:lnTo>
                          <a:pt x="731" y="225"/>
                        </a:lnTo>
                        <a:lnTo>
                          <a:pt x="741" y="221"/>
                        </a:lnTo>
                        <a:lnTo>
                          <a:pt x="752" y="215"/>
                        </a:lnTo>
                        <a:lnTo>
                          <a:pt x="762" y="209"/>
                        </a:lnTo>
                        <a:lnTo>
                          <a:pt x="771" y="202"/>
                        </a:lnTo>
                        <a:lnTo>
                          <a:pt x="779" y="196"/>
                        </a:lnTo>
                        <a:lnTo>
                          <a:pt x="785" y="190"/>
                        </a:lnTo>
                        <a:lnTo>
                          <a:pt x="791" y="184"/>
                        </a:lnTo>
                        <a:lnTo>
                          <a:pt x="798" y="177"/>
                        </a:lnTo>
                        <a:lnTo>
                          <a:pt x="802" y="169"/>
                        </a:lnTo>
                        <a:lnTo>
                          <a:pt x="806" y="163"/>
                        </a:lnTo>
                        <a:lnTo>
                          <a:pt x="808" y="156"/>
                        </a:lnTo>
                        <a:lnTo>
                          <a:pt x="810" y="148"/>
                        </a:lnTo>
                        <a:lnTo>
                          <a:pt x="810" y="142"/>
                        </a:lnTo>
                      </a:path>
                    </a:pathLst>
                  </a:custGeom>
                  <a:noFill/>
                  <a:ln w="254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102" name="Freeform 89"/>
                  <p:cNvSpPr>
                    <a:spLocks/>
                  </p:cNvSpPr>
                  <p:nvPr/>
                </p:nvSpPr>
                <p:spPr bwMode="auto">
                  <a:xfrm>
                    <a:off x="1732" y="4424"/>
                    <a:ext cx="810" cy="338"/>
                  </a:xfrm>
                  <a:custGeom>
                    <a:avLst/>
                    <a:gdLst>
                      <a:gd name="T0" fmla="*/ 806 w 810"/>
                      <a:gd name="T1" fmla="*/ 21 h 338"/>
                      <a:gd name="T2" fmla="*/ 785 w 810"/>
                      <a:gd name="T3" fmla="*/ 48 h 338"/>
                      <a:gd name="T4" fmla="*/ 752 w 810"/>
                      <a:gd name="T5" fmla="*/ 73 h 338"/>
                      <a:gd name="T6" fmla="*/ 706 w 810"/>
                      <a:gd name="T7" fmla="*/ 94 h 338"/>
                      <a:gd name="T8" fmla="*/ 647 w 810"/>
                      <a:gd name="T9" fmla="*/ 112 h 338"/>
                      <a:gd name="T10" fmla="*/ 581 w 810"/>
                      <a:gd name="T11" fmla="*/ 127 h 338"/>
                      <a:gd name="T12" fmla="*/ 508 w 810"/>
                      <a:gd name="T13" fmla="*/ 135 h 338"/>
                      <a:gd name="T14" fmla="*/ 426 w 810"/>
                      <a:gd name="T15" fmla="*/ 140 h 338"/>
                      <a:gd name="T16" fmla="*/ 345 w 810"/>
                      <a:gd name="T17" fmla="*/ 140 h 338"/>
                      <a:gd name="T18" fmla="*/ 265 w 810"/>
                      <a:gd name="T19" fmla="*/ 131 h 338"/>
                      <a:gd name="T20" fmla="*/ 194 w 810"/>
                      <a:gd name="T21" fmla="*/ 121 h 338"/>
                      <a:gd name="T22" fmla="*/ 134 w 810"/>
                      <a:gd name="T23" fmla="*/ 104 h 338"/>
                      <a:gd name="T24" fmla="*/ 82 w 810"/>
                      <a:gd name="T25" fmla="*/ 83 h 338"/>
                      <a:gd name="T26" fmla="*/ 40 w 810"/>
                      <a:gd name="T27" fmla="*/ 60 h 338"/>
                      <a:gd name="T28" fmla="*/ 13 w 810"/>
                      <a:gd name="T29" fmla="*/ 35 h 338"/>
                      <a:gd name="T30" fmla="*/ 0 w 810"/>
                      <a:gd name="T31" fmla="*/ 6 h 338"/>
                      <a:gd name="T32" fmla="*/ 0 w 810"/>
                      <a:gd name="T33" fmla="*/ 4 h 338"/>
                      <a:gd name="T34" fmla="*/ 0 w 810"/>
                      <a:gd name="T35" fmla="*/ 23 h 338"/>
                      <a:gd name="T36" fmla="*/ 0 w 810"/>
                      <a:gd name="T37" fmla="*/ 54 h 338"/>
                      <a:gd name="T38" fmla="*/ 0 w 810"/>
                      <a:gd name="T39" fmla="*/ 90 h 338"/>
                      <a:gd name="T40" fmla="*/ 0 w 810"/>
                      <a:gd name="T41" fmla="*/ 125 h 338"/>
                      <a:gd name="T42" fmla="*/ 0 w 810"/>
                      <a:gd name="T43" fmla="*/ 158 h 338"/>
                      <a:gd name="T44" fmla="*/ 0 w 810"/>
                      <a:gd name="T45" fmla="*/ 183 h 338"/>
                      <a:gd name="T46" fmla="*/ 0 w 810"/>
                      <a:gd name="T47" fmla="*/ 196 h 338"/>
                      <a:gd name="T48" fmla="*/ 5 w 810"/>
                      <a:gd name="T49" fmla="*/ 219 h 338"/>
                      <a:gd name="T50" fmla="*/ 25 w 810"/>
                      <a:gd name="T51" fmla="*/ 246 h 338"/>
                      <a:gd name="T52" fmla="*/ 59 w 810"/>
                      <a:gd name="T53" fmla="*/ 271 h 338"/>
                      <a:gd name="T54" fmla="*/ 105 w 810"/>
                      <a:gd name="T55" fmla="*/ 292 h 338"/>
                      <a:gd name="T56" fmla="*/ 163 w 810"/>
                      <a:gd name="T57" fmla="*/ 311 h 338"/>
                      <a:gd name="T58" fmla="*/ 230 w 810"/>
                      <a:gd name="T59" fmla="*/ 323 h 338"/>
                      <a:gd name="T60" fmla="*/ 305 w 810"/>
                      <a:gd name="T61" fmla="*/ 334 h 338"/>
                      <a:gd name="T62" fmla="*/ 384 w 810"/>
                      <a:gd name="T63" fmla="*/ 338 h 338"/>
                      <a:gd name="T64" fmla="*/ 468 w 810"/>
                      <a:gd name="T65" fmla="*/ 336 h 338"/>
                      <a:gd name="T66" fmla="*/ 545 w 810"/>
                      <a:gd name="T67" fmla="*/ 330 h 338"/>
                      <a:gd name="T68" fmla="*/ 616 w 810"/>
                      <a:gd name="T69" fmla="*/ 317 h 338"/>
                      <a:gd name="T70" fmla="*/ 677 w 810"/>
                      <a:gd name="T71" fmla="*/ 300 h 338"/>
                      <a:gd name="T72" fmla="*/ 731 w 810"/>
                      <a:gd name="T73" fmla="*/ 282 h 338"/>
                      <a:gd name="T74" fmla="*/ 771 w 810"/>
                      <a:gd name="T75" fmla="*/ 259 h 338"/>
                      <a:gd name="T76" fmla="*/ 798 w 810"/>
                      <a:gd name="T77" fmla="*/ 231 h 338"/>
                      <a:gd name="T78" fmla="*/ 810 w 810"/>
                      <a:gd name="T79" fmla="*/ 204 h 338"/>
                      <a:gd name="T80" fmla="*/ 810 w 810"/>
                      <a:gd name="T81" fmla="*/ 192 h 338"/>
                      <a:gd name="T82" fmla="*/ 810 w 810"/>
                      <a:gd name="T83" fmla="*/ 173 h 338"/>
                      <a:gd name="T84" fmla="*/ 810 w 810"/>
                      <a:gd name="T85" fmla="*/ 144 h 338"/>
                      <a:gd name="T86" fmla="*/ 810 w 810"/>
                      <a:gd name="T87" fmla="*/ 108 h 338"/>
                      <a:gd name="T88" fmla="*/ 810 w 810"/>
                      <a:gd name="T89" fmla="*/ 71 h 338"/>
                      <a:gd name="T90" fmla="*/ 810 w 810"/>
                      <a:gd name="T91" fmla="*/ 37 h 338"/>
                      <a:gd name="T92" fmla="*/ 810 w 810"/>
                      <a:gd name="T93" fmla="*/ 12 h 338"/>
                      <a:gd name="T94" fmla="*/ 810 w 810"/>
                      <a:gd name="T95" fmla="*/ 0 h 3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10" h="338">
                        <a:moveTo>
                          <a:pt x="810" y="0"/>
                        </a:moveTo>
                        <a:lnTo>
                          <a:pt x="810" y="6"/>
                        </a:lnTo>
                        <a:lnTo>
                          <a:pt x="808" y="14"/>
                        </a:lnTo>
                        <a:lnTo>
                          <a:pt x="806" y="21"/>
                        </a:lnTo>
                        <a:lnTo>
                          <a:pt x="802" y="27"/>
                        </a:lnTo>
                        <a:lnTo>
                          <a:pt x="798" y="35"/>
                        </a:lnTo>
                        <a:lnTo>
                          <a:pt x="791" y="42"/>
                        </a:lnTo>
                        <a:lnTo>
                          <a:pt x="785" y="48"/>
                        </a:lnTo>
                        <a:lnTo>
                          <a:pt x="779" y="54"/>
                        </a:lnTo>
                        <a:lnTo>
                          <a:pt x="771" y="60"/>
                        </a:lnTo>
                        <a:lnTo>
                          <a:pt x="762" y="67"/>
                        </a:lnTo>
                        <a:lnTo>
                          <a:pt x="752" y="73"/>
                        </a:lnTo>
                        <a:lnTo>
                          <a:pt x="741" y="77"/>
                        </a:lnTo>
                        <a:lnTo>
                          <a:pt x="731" y="83"/>
                        </a:lnTo>
                        <a:lnTo>
                          <a:pt x="718" y="90"/>
                        </a:lnTo>
                        <a:lnTo>
                          <a:pt x="706" y="94"/>
                        </a:lnTo>
                        <a:lnTo>
                          <a:pt x="691" y="98"/>
                        </a:lnTo>
                        <a:lnTo>
                          <a:pt x="677" y="104"/>
                        </a:lnTo>
                        <a:lnTo>
                          <a:pt x="662" y="108"/>
                        </a:lnTo>
                        <a:lnTo>
                          <a:pt x="647" y="112"/>
                        </a:lnTo>
                        <a:lnTo>
                          <a:pt x="633" y="117"/>
                        </a:lnTo>
                        <a:lnTo>
                          <a:pt x="616" y="121"/>
                        </a:lnTo>
                        <a:lnTo>
                          <a:pt x="599" y="123"/>
                        </a:lnTo>
                        <a:lnTo>
                          <a:pt x="581" y="127"/>
                        </a:lnTo>
                        <a:lnTo>
                          <a:pt x="564" y="129"/>
                        </a:lnTo>
                        <a:lnTo>
                          <a:pt x="545" y="131"/>
                        </a:lnTo>
                        <a:lnTo>
                          <a:pt x="526" y="133"/>
                        </a:lnTo>
                        <a:lnTo>
                          <a:pt x="508" y="135"/>
                        </a:lnTo>
                        <a:lnTo>
                          <a:pt x="487" y="138"/>
                        </a:lnTo>
                        <a:lnTo>
                          <a:pt x="468" y="140"/>
                        </a:lnTo>
                        <a:lnTo>
                          <a:pt x="447" y="140"/>
                        </a:lnTo>
                        <a:lnTo>
                          <a:pt x="426" y="140"/>
                        </a:lnTo>
                        <a:lnTo>
                          <a:pt x="405" y="140"/>
                        </a:lnTo>
                        <a:lnTo>
                          <a:pt x="384" y="140"/>
                        </a:lnTo>
                        <a:lnTo>
                          <a:pt x="364" y="140"/>
                        </a:lnTo>
                        <a:lnTo>
                          <a:pt x="345" y="140"/>
                        </a:lnTo>
                        <a:lnTo>
                          <a:pt x="324" y="138"/>
                        </a:lnTo>
                        <a:lnTo>
                          <a:pt x="305" y="135"/>
                        </a:lnTo>
                        <a:lnTo>
                          <a:pt x="284" y="133"/>
                        </a:lnTo>
                        <a:lnTo>
                          <a:pt x="265" y="131"/>
                        </a:lnTo>
                        <a:lnTo>
                          <a:pt x="249" y="129"/>
                        </a:lnTo>
                        <a:lnTo>
                          <a:pt x="230" y="127"/>
                        </a:lnTo>
                        <a:lnTo>
                          <a:pt x="213" y="123"/>
                        </a:lnTo>
                        <a:lnTo>
                          <a:pt x="194" y="121"/>
                        </a:lnTo>
                        <a:lnTo>
                          <a:pt x="180" y="117"/>
                        </a:lnTo>
                        <a:lnTo>
                          <a:pt x="163" y="112"/>
                        </a:lnTo>
                        <a:lnTo>
                          <a:pt x="149" y="108"/>
                        </a:lnTo>
                        <a:lnTo>
                          <a:pt x="134" y="104"/>
                        </a:lnTo>
                        <a:lnTo>
                          <a:pt x="119" y="98"/>
                        </a:lnTo>
                        <a:lnTo>
                          <a:pt x="105" y="94"/>
                        </a:lnTo>
                        <a:lnTo>
                          <a:pt x="92" y="90"/>
                        </a:lnTo>
                        <a:lnTo>
                          <a:pt x="82" y="83"/>
                        </a:lnTo>
                        <a:lnTo>
                          <a:pt x="69" y="77"/>
                        </a:lnTo>
                        <a:lnTo>
                          <a:pt x="59" y="73"/>
                        </a:lnTo>
                        <a:lnTo>
                          <a:pt x="48" y="67"/>
                        </a:lnTo>
                        <a:lnTo>
                          <a:pt x="40" y="60"/>
                        </a:lnTo>
                        <a:lnTo>
                          <a:pt x="32" y="54"/>
                        </a:lnTo>
                        <a:lnTo>
                          <a:pt x="25" y="48"/>
                        </a:lnTo>
                        <a:lnTo>
                          <a:pt x="19" y="42"/>
                        </a:lnTo>
                        <a:lnTo>
                          <a:pt x="13" y="35"/>
                        </a:lnTo>
                        <a:lnTo>
                          <a:pt x="9" y="27"/>
                        </a:lnTo>
                        <a:lnTo>
                          <a:pt x="5" y="21"/>
                        </a:lnTo>
                        <a:lnTo>
                          <a:pt x="2" y="14"/>
                        </a:lnTo>
                        <a:lnTo>
                          <a:pt x="0" y="6"/>
                        </a:lnTo>
                        <a:lnTo>
                          <a:pt x="0" y="0"/>
                        </a:lnTo>
                        <a:lnTo>
                          <a:pt x="0" y="2"/>
                        </a:lnTo>
                        <a:lnTo>
                          <a:pt x="0" y="4"/>
                        </a:lnTo>
                        <a:lnTo>
                          <a:pt x="0" y="8"/>
                        </a:lnTo>
                        <a:lnTo>
                          <a:pt x="0" y="12"/>
                        </a:lnTo>
                        <a:lnTo>
                          <a:pt x="0" y="16"/>
                        </a:lnTo>
                        <a:lnTo>
                          <a:pt x="0" y="23"/>
                        </a:lnTo>
                        <a:lnTo>
                          <a:pt x="0" y="31"/>
                        </a:lnTo>
                        <a:lnTo>
                          <a:pt x="0" y="37"/>
                        </a:lnTo>
                        <a:lnTo>
                          <a:pt x="0" y="46"/>
                        </a:lnTo>
                        <a:lnTo>
                          <a:pt x="0" y="54"/>
                        </a:lnTo>
                        <a:lnTo>
                          <a:pt x="0" y="62"/>
                        </a:lnTo>
                        <a:lnTo>
                          <a:pt x="0" y="71"/>
                        </a:lnTo>
                        <a:lnTo>
                          <a:pt x="0" y="79"/>
                        </a:lnTo>
                        <a:lnTo>
                          <a:pt x="0" y="90"/>
                        </a:lnTo>
                        <a:lnTo>
                          <a:pt x="0" y="98"/>
                        </a:lnTo>
                        <a:lnTo>
                          <a:pt x="0" y="108"/>
                        </a:lnTo>
                        <a:lnTo>
                          <a:pt x="0" y="117"/>
                        </a:lnTo>
                        <a:lnTo>
                          <a:pt x="0" y="125"/>
                        </a:lnTo>
                        <a:lnTo>
                          <a:pt x="0" y="133"/>
                        </a:lnTo>
                        <a:lnTo>
                          <a:pt x="0" y="144"/>
                        </a:lnTo>
                        <a:lnTo>
                          <a:pt x="0" y="150"/>
                        </a:lnTo>
                        <a:lnTo>
                          <a:pt x="0" y="158"/>
                        </a:lnTo>
                        <a:lnTo>
                          <a:pt x="0" y="167"/>
                        </a:lnTo>
                        <a:lnTo>
                          <a:pt x="0" y="173"/>
                        </a:lnTo>
                        <a:lnTo>
                          <a:pt x="0" y="179"/>
                        </a:lnTo>
                        <a:lnTo>
                          <a:pt x="0" y="183"/>
                        </a:lnTo>
                        <a:lnTo>
                          <a:pt x="0" y="188"/>
                        </a:lnTo>
                        <a:lnTo>
                          <a:pt x="0" y="192"/>
                        </a:lnTo>
                        <a:lnTo>
                          <a:pt x="0" y="194"/>
                        </a:lnTo>
                        <a:lnTo>
                          <a:pt x="0" y="196"/>
                        </a:lnTo>
                        <a:lnTo>
                          <a:pt x="0" y="204"/>
                        </a:lnTo>
                        <a:lnTo>
                          <a:pt x="2" y="211"/>
                        </a:lnTo>
                        <a:lnTo>
                          <a:pt x="5" y="219"/>
                        </a:lnTo>
                        <a:lnTo>
                          <a:pt x="9" y="225"/>
                        </a:lnTo>
                        <a:lnTo>
                          <a:pt x="13" y="231"/>
                        </a:lnTo>
                        <a:lnTo>
                          <a:pt x="19" y="240"/>
                        </a:lnTo>
                        <a:lnTo>
                          <a:pt x="25" y="246"/>
                        </a:lnTo>
                        <a:lnTo>
                          <a:pt x="32" y="252"/>
                        </a:lnTo>
                        <a:lnTo>
                          <a:pt x="40" y="259"/>
                        </a:lnTo>
                        <a:lnTo>
                          <a:pt x="48" y="265"/>
                        </a:lnTo>
                        <a:lnTo>
                          <a:pt x="59" y="271"/>
                        </a:lnTo>
                        <a:lnTo>
                          <a:pt x="69" y="275"/>
                        </a:lnTo>
                        <a:lnTo>
                          <a:pt x="82" y="282"/>
                        </a:lnTo>
                        <a:lnTo>
                          <a:pt x="92" y="286"/>
                        </a:lnTo>
                        <a:lnTo>
                          <a:pt x="105" y="292"/>
                        </a:lnTo>
                        <a:lnTo>
                          <a:pt x="119" y="296"/>
                        </a:lnTo>
                        <a:lnTo>
                          <a:pt x="134" y="300"/>
                        </a:lnTo>
                        <a:lnTo>
                          <a:pt x="149" y="307"/>
                        </a:lnTo>
                        <a:lnTo>
                          <a:pt x="163" y="311"/>
                        </a:lnTo>
                        <a:lnTo>
                          <a:pt x="180" y="315"/>
                        </a:lnTo>
                        <a:lnTo>
                          <a:pt x="194" y="317"/>
                        </a:lnTo>
                        <a:lnTo>
                          <a:pt x="213" y="321"/>
                        </a:lnTo>
                        <a:lnTo>
                          <a:pt x="230" y="323"/>
                        </a:lnTo>
                        <a:lnTo>
                          <a:pt x="249" y="327"/>
                        </a:lnTo>
                        <a:lnTo>
                          <a:pt x="265" y="330"/>
                        </a:lnTo>
                        <a:lnTo>
                          <a:pt x="284" y="332"/>
                        </a:lnTo>
                        <a:lnTo>
                          <a:pt x="305" y="334"/>
                        </a:lnTo>
                        <a:lnTo>
                          <a:pt x="324" y="336"/>
                        </a:lnTo>
                        <a:lnTo>
                          <a:pt x="345" y="336"/>
                        </a:lnTo>
                        <a:lnTo>
                          <a:pt x="364" y="338"/>
                        </a:lnTo>
                        <a:lnTo>
                          <a:pt x="384" y="338"/>
                        </a:lnTo>
                        <a:lnTo>
                          <a:pt x="405" y="338"/>
                        </a:lnTo>
                        <a:lnTo>
                          <a:pt x="426" y="338"/>
                        </a:lnTo>
                        <a:lnTo>
                          <a:pt x="447" y="338"/>
                        </a:lnTo>
                        <a:lnTo>
                          <a:pt x="468" y="336"/>
                        </a:lnTo>
                        <a:lnTo>
                          <a:pt x="487" y="336"/>
                        </a:lnTo>
                        <a:lnTo>
                          <a:pt x="508" y="334"/>
                        </a:lnTo>
                        <a:lnTo>
                          <a:pt x="526" y="332"/>
                        </a:lnTo>
                        <a:lnTo>
                          <a:pt x="545" y="330"/>
                        </a:lnTo>
                        <a:lnTo>
                          <a:pt x="564" y="327"/>
                        </a:lnTo>
                        <a:lnTo>
                          <a:pt x="581" y="323"/>
                        </a:lnTo>
                        <a:lnTo>
                          <a:pt x="599" y="321"/>
                        </a:lnTo>
                        <a:lnTo>
                          <a:pt x="616" y="317"/>
                        </a:lnTo>
                        <a:lnTo>
                          <a:pt x="633" y="315"/>
                        </a:lnTo>
                        <a:lnTo>
                          <a:pt x="647" y="311"/>
                        </a:lnTo>
                        <a:lnTo>
                          <a:pt x="662" y="307"/>
                        </a:lnTo>
                        <a:lnTo>
                          <a:pt x="677" y="300"/>
                        </a:lnTo>
                        <a:lnTo>
                          <a:pt x="691" y="296"/>
                        </a:lnTo>
                        <a:lnTo>
                          <a:pt x="706" y="292"/>
                        </a:lnTo>
                        <a:lnTo>
                          <a:pt x="718" y="286"/>
                        </a:lnTo>
                        <a:lnTo>
                          <a:pt x="731" y="282"/>
                        </a:lnTo>
                        <a:lnTo>
                          <a:pt x="741" y="275"/>
                        </a:lnTo>
                        <a:lnTo>
                          <a:pt x="752" y="271"/>
                        </a:lnTo>
                        <a:lnTo>
                          <a:pt x="762" y="265"/>
                        </a:lnTo>
                        <a:lnTo>
                          <a:pt x="771" y="259"/>
                        </a:lnTo>
                        <a:lnTo>
                          <a:pt x="779" y="252"/>
                        </a:lnTo>
                        <a:lnTo>
                          <a:pt x="785" y="246"/>
                        </a:lnTo>
                        <a:lnTo>
                          <a:pt x="791" y="240"/>
                        </a:lnTo>
                        <a:lnTo>
                          <a:pt x="798" y="231"/>
                        </a:lnTo>
                        <a:lnTo>
                          <a:pt x="802" y="225"/>
                        </a:lnTo>
                        <a:lnTo>
                          <a:pt x="806" y="219"/>
                        </a:lnTo>
                        <a:lnTo>
                          <a:pt x="808" y="211"/>
                        </a:lnTo>
                        <a:lnTo>
                          <a:pt x="810" y="204"/>
                        </a:lnTo>
                        <a:lnTo>
                          <a:pt x="810" y="196"/>
                        </a:lnTo>
                        <a:lnTo>
                          <a:pt x="810" y="194"/>
                        </a:lnTo>
                        <a:lnTo>
                          <a:pt x="810" y="192"/>
                        </a:lnTo>
                        <a:lnTo>
                          <a:pt x="810" y="188"/>
                        </a:lnTo>
                        <a:lnTo>
                          <a:pt x="810" y="183"/>
                        </a:lnTo>
                        <a:lnTo>
                          <a:pt x="810" y="179"/>
                        </a:lnTo>
                        <a:lnTo>
                          <a:pt x="810" y="173"/>
                        </a:lnTo>
                        <a:lnTo>
                          <a:pt x="810" y="167"/>
                        </a:lnTo>
                        <a:lnTo>
                          <a:pt x="810" y="158"/>
                        </a:lnTo>
                        <a:lnTo>
                          <a:pt x="810" y="150"/>
                        </a:lnTo>
                        <a:lnTo>
                          <a:pt x="810" y="144"/>
                        </a:lnTo>
                        <a:lnTo>
                          <a:pt x="810" y="133"/>
                        </a:lnTo>
                        <a:lnTo>
                          <a:pt x="810" y="125"/>
                        </a:lnTo>
                        <a:lnTo>
                          <a:pt x="810" y="117"/>
                        </a:lnTo>
                        <a:lnTo>
                          <a:pt x="810" y="108"/>
                        </a:lnTo>
                        <a:lnTo>
                          <a:pt x="810" y="98"/>
                        </a:lnTo>
                        <a:lnTo>
                          <a:pt x="810" y="90"/>
                        </a:lnTo>
                        <a:lnTo>
                          <a:pt x="810" y="79"/>
                        </a:lnTo>
                        <a:lnTo>
                          <a:pt x="810" y="71"/>
                        </a:lnTo>
                        <a:lnTo>
                          <a:pt x="810" y="62"/>
                        </a:lnTo>
                        <a:lnTo>
                          <a:pt x="810" y="54"/>
                        </a:lnTo>
                        <a:lnTo>
                          <a:pt x="810" y="46"/>
                        </a:lnTo>
                        <a:lnTo>
                          <a:pt x="810" y="37"/>
                        </a:lnTo>
                        <a:lnTo>
                          <a:pt x="810" y="31"/>
                        </a:lnTo>
                        <a:lnTo>
                          <a:pt x="810" y="23"/>
                        </a:lnTo>
                        <a:lnTo>
                          <a:pt x="810" y="16"/>
                        </a:lnTo>
                        <a:lnTo>
                          <a:pt x="810" y="12"/>
                        </a:lnTo>
                        <a:lnTo>
                          <a:pt x="810" y="8"/>
                        </a:lnTo>
                        <a:lnTo>
                          <a:pt x="810" y="4"/>
                        </a:lnTo>
                        <a:lnTo>
                          <a:pt x="810" y="2"/>
                        </a:lnTo>
                        <a:lnTo>
                          <a:pt x="810" y="0"/>
                        </a:lnTo>
                        <a:close/>
                      </a:path>
                    </a:pathLst>
                  </a:custGeom>
                  <a:solidFill>
                    <a:srgbClr val="BFBFBF"/>
                  </a:solidFill>
                  <a:ln w="254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103" name="Freeform 90"/>
                  <p:cNvSpPr>
                    <a:spLocks/>
                  </p:cNvSpPr>
                  <p:nvPr/>
                </p:nvSpPr>
                <p:spPr bwMode="auto">
                  <a:xfrm>
                    <a:off x="1732" y="4424"/>
                    <a:ext cx="810" cy="338"/>
                  </a:xfrm>
                  <a:custGeom>
                    <a:avLst/>
                    <a:gdLst>
                      <a:gd name="T0" fmla="*/ 806 w 810"/>
                      <a:gd name="T1" fmla="*/ 21 h 338"/>
                      <a:gd name="T2" fmla="*/ 785 w 810"/>
                      <a:gd name="T3" fmla="*/ 48 h 338"/>
                      <a:gd name="T4" fmla="*/ 752 w 810"/>
                      <a:gd name="T5" fmla="*/ 73 h 338"/>
                      <a:gd name="T6" fmla="*/ 706 w 810"/>
                      <a:gd name="T7" fmla="*/ 94 h 338"/>
                      <a:gd name="T8" fmla="*/ 647 w 810"/>
                      <a:gd name="T9" fmla="*/ 112 h 338"/>
                      <a:gd name="T10" fmla="*/ 581 w 810"/>
                      <a:gd name="T11" fmla="*/ 127 h 338"/>
                      <a:gd name="T12" fmla="*/ 508 w 810"/>
                      <a:gd name="T13" fmla="*/ 135 h 338"/>
                      <a:gd name="T14" fmla="*/ 426 w 810"/>
                      <a:gd name="T15" fmla="*/ 140 h 338"/>
                      <a:gd name="T16" fmla="*/ 345 w 810"/>
                      <a:gd name="T17" fmla="*/ 140 h 338"/>
                      <a:gd name="T18" fmla="*/ 265 w 810"/>
                      <a:gd name="T19" fmla="*/ 131 h 338"/>
                      <a:gd name="T20" fmla="*/ 194 w 810"/>
                      <a:gd name="T21" fmla="*/ 121 h 338"/>
                      <a:gd name="T22" fmla="*/ 134 w 810"/>
                      <a:gd name="T23" fmla="*/ 104 h 338"/>
                      <a:gd name="T24" fmla="*/ 82 w 810"/>
                      <a:gd name="T25" fmla="*/ 83 h 338"/>
                      <a:gd name="T26" fmla="*/ 40 w 810"/>
                      <a:gd name="T27" fmla="*/ 60 h 338"/>
                      <a:gd name="T28" fmla="*/ 13 w 810"/>
                      <a:gd name="T29" fmla="*/ 35 h 338"/>
                      <a:gd name="T30" fmla="*/ 0 w 810"/>
                      <a:gd name="T31" fmla="*/ 6 h 338"/>
                      <a:gd name="T32" fmla="*/ 0 w 810"/>
                      <a:gd name="T33" fmla="*/ 4 h 338"/>
                      <a:gd name="T34" fmla="*/ 0 w 810"/>
                      <a:gd name="T35" fmla="*/ 23 h 338"/>
                      <a:gd name="T36" fmla="*/ 0 w 810"/>
                      <a:gd name="T37" fmla="*/ 54 h 338"/>
                      <a:gd name="T38" fmla="*/ 0 w 810"/>
                      <a:gd name="T39" fmla="*/ 90 h 338"/>
                      <a:gd name="T40" fmla="*/ 0 w 810"/>
                      <a:gd name="T41" fmla="*/ 125 h 338"/>
                      <a:gd name="T42" fmla="*/ 0 w 810"/>
                      <a:gd name="T43" fmla="*/ 158 h 338"/>
                      <a:gd name="T44" fmla="*/ 0 w 810"/>
                      <a:gd name="T45" fmla="*/ 183 h 338"/>
                      <a:gd name="T46" fmla="*/ 0 w 810"/>
                      <a:gd name="T47" fmla="*/ 196 h 338"/>
                      <a:gd name="T48" fmla="*/ 5 w 810"/>
                      <a:gd name="T49" fmla="*/ 219 h 338"/>
                      <a:gd name="T50" fmla="*/ 25 w 810"/>
                      <a:gd name="T51" fmla="*/ 246 h 338"/>
                      <a:gd name="T52" fmla="*/ 59 w 810"/>
                      <a:gd name="T53" fmla="*/ 271 h 338"/>
                      <a:gd name="T54" fmla="*/ 105 w 810"/>
                      <a:gd name="T55" fmla="*/ 292 h 338"/>
                      <a:gd name="T56" fmla="*/ 163 w 810"/>
                      <a:gd name="T57" fmla="*/ 311 h 338"/>
                      <a:gd name="T58" fmla="*/ 230 w 810"/>
                      <a:gd name="T59" fmla="*/ 323 h 338"/>
                      <a:gd name="T60" fmla="*/ 305 w 810"/>
                      <a:gd name="T61" fmla="*/ 334 h 338"/>
                      <a:gd name="T62" fmla="*/ 384 w 810"/>
                      <a:gd name="T63" fmla="*/ 338 h 338"/>
                      <a:gd name="T64" fmla="*/ 468 w 810"/>
                      <a:gd name="T65" fmla="*/ 336 h 338"/>
                      <a:gd name="T66" fmla="*/ 545 w 810"/>
                      <a:gd name="T67" fmla="*/ 330 h 338"/>
                      <a:gd name="T68" fmla="*/ 616 w 810"/>
                      <a:gd name="T69" fmla="*/ 317 h 338"/>
                      <a:gd name="T70" fmla="*/ 677 w 810"/>
                      <a:gd name="T71" fmla="*/ 300 h 338"/>
                      <a:gd name="T72" fmla="*/ 731 w 810"/>
                      <a:gd name="T73" fmla="*/ 282 h 338"/>
                      <a:gd name="T74" fmla="*/ 771 w 810"/>
                      <a:gd name="T75" fmla="*/ 259 h 338"/>
                      <a:gd name="T76" fmla="*/ 798 w 810"/>
                      <a:gd name="T77" fmla="*/ 231 h 338"/>
                      <a:gd name="T78" fmla="*/ 810 w 810"/>
                      <a:gd name="T79" fmla="*/ 204 h 338"/>
                      <a:gd name="T80" fmla="*/ 810 w 810"/>
                      <a:gd name="T81" fmla="*/ 192 h 338"/>
                      <a:gd name="T82" fmla="*/ 810 w 810"/>
                      <a:gd name="T83" fmla="*/ 173 h 338"/>
                      <a:gd name="T84" fmla="*/ 810 w 810"/>
                      <a:gd name="T85" fmla="*/ 144 h 338"/>
                      <a:gd name="T86" fmla="*/ 810 w 810"/>
                      <a:gd name="T87" fmla="*/ 108 h 338"/>
                      <a:gd name="T88" fmla="*/ 810 w 810"/>
                      <a:gd name="T89" fmla="*/ 71 h 338"/>
                      <a:gd name="T90" fmla="*/ 810 w 810"/>
                      <a:gd name="T91" fmla="*/ 37 h 338"/>
                      <a:gd name="T92" fmla="*/ 810 w 810"/>
                      <a:gd name="T93" fmla="*/ 12 h 338"/>
                      <a:gd name="T94" fmla="*/ 810 w 810"/>
                      <a:gd name="T95" fmla="*/ 0 h 3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10" h="338">
                        <a:moveTo>
                          <a:pt x="810" y="0"/>
                        </a:moveTo>
                        <a:lnTo>
                          <a:pt x="810" y="6"/>
                        </a:lnTo>
                        <a:lnTo>
                          <a:pt x="808" y="14"/>
                        </a:lnTo>
                        <a:lnTo>
                          <a:pt x="806" y="21"/>
                        </a:lnTo>
                        <a:lnTo>
                          <a:pt x="802" y="27"/>
                        </a:lnTo>
                        <a:lnTo>
                          <a:pt x="798" y="35"/>
                        </a:lnTo>
                        <a:lnTo>
                          <a:pt x="791" y="42"/>
                        </a:lnTo>
                        <a:lnTo>
                          <a:pt x="785" y="48"/>
                        </a:lnTo>
                        <a:lnTo>
                          <a:pt x="779" y="54"/>
                        </a:lnTo>
                        <a:lnTo>
                          <a:pt x="771" y="60"/>
                        </a:lnTo>
                        <a:lnTo>
                          <a:pt x="762" y="67"/>
                        </a:lnTo>
                        <a:lnTo>
                          <a:pt x="752" y="73"/>
                        </a:lnTo>
                        <a:lnTo>
                          <a:pt x="741" y="77"/>
                        </a:lnTo>
                        <a:lnTo>
                          <a:pt x="731" y="83"/>
                        </a:lnTo>
                        <a:lnTo>
                          <a:pt x="718" y="90"/>
                        </a:lnTo>
                        <a:lnTo>
                          <a:pt x="706" y="94"/>
                        </a:lnTo>
                        <a:lnTo>
                          <a:pt x="691" y="98"/>
                        </a:lnTo>
                        <a:lnTo>
                          <a:pt x="677" y="104"/>
                        </a:lnTo>
                        <a:lnTo>
                          <a:pt x="662" y="108"/>
                        </a:lnTo>
                        <a:lnTo>
                          <a:pt x="647" y="112"/>
                        </a:lnTo>
                        <a:lnTo>
                          <a:pt x="633" y="117"/>
                        </a:lnTo>
                        <a:lnTo>
                          <a:pt x="616" y="121"/>
                        </a:lnTo>
                        <a:lnTo>
                          <a:pt x="599" y="123"/>
                        </a:lnTo>
                        <a:lnTo>
                          <a:pt x="581" y="127"/>
                        </a:lnTo>
                        <a:lnTo>
                          <a:pt x="564" y="129"/>
                        </a:lnTo>
                        <a:lnTo>
                          <a:pt x="545" y="131"/>
                        </a:lnTo>
                        <a:lnTo>
                          <a:pt x="526" y="133"/>
                        </a:lnTo>
                        <a:lnTo>
                          <a:pt x="508" y="135"/>
                        </a:lnTo>
                        <a:lnTo>
                          <a:pt x="487" y="138"/>
                        </a:lnTo>
                        <a:lnTo>
                          <a:pt x="468" y="140"/>
                        </a:lnTo>
                        <a:lnTo>
                          <a:pt x="447" y="140"/>
                        </a:lnTo>
                        <a:lnTo>
                          <a:pt x="426" y="140"/>
                        </a:lnTo>
                        <a:lnTo>
                          <a:pt x="405" y="140"/>
                        </a:lnTo>
                        <a:lnTo>
                          <a:pt x="384" y="140"/>
                        </a:lnTo>
                        <a:lnTo>
                          <a:pt x="364" y="140"/>
                        </a:lnTo>
                        <a:lnTo>
                          <a:pt x="345" y="140"/>
                        </a:lnTo>
                        <a:lnTo>
                          <a:pt x="324" y="138"/>
                        </a:lnTo>
                        <a:lnTo>
                          <a:pt x="305" y="135"/>
                        </a:lnTo>
                        <a:lnTo>
                          <a:pt x="284" y="133"/>
                        </a:lnTo>
                        <a:lnTo>
                          <a:pt x="265" y="131"/>
                        </a:lnTo>
                        <a:lnTo>
                          <a:pt x="249" y="129"/>
                        </a:lnTo>
                        <a:lnTo>
                          <a:pt x="230" y="127"/>
                        </a:lnTo>
                        <a:lnTo>
                          <a:pt x="213" y="123"/>
                        </a:lnTo>
                        <a:lnTo>
                          <a:pt x="194" y="121"/>
                        </a:lnTo>
                        <a:lnTo>
                          <a:pt x="180" y="117"/>
                        </a:lnTo>
                        <a:lnTo>
                          <a:pt x="163" y="112"/>
                        </a:lnTo>
                        <a:lnTo>
                          <a:pt x="149" y="108"/>
                        </a:lnTo>
                        <a:lnTo>
                          <a:pt x="134" y="104"/>
                        </a:lnTo>
                        <a:lnTo>
                          <a:pt x="119" y="98"/>
                        </a:lnTo>
                        <a:lnTo>
                          <a:pt x="105" y="94"/>
                        </a:lnTo>
                        <a:lnTo>
                          <a:pt x="92" y="90"/>
                        </a:lnTo>
                        <a:lnTo>
                          <a:pt x="82" y="83"/>
                        </a:lnTo>
                        <a:lnTo>
                          <a:pt x="69" y="77"/>
                        </a:lnTo>
                        <a:lnTo>
                          <a:pt x="59" y="73"/>
                        </a:lnTo>
                        <a:lnTo>
                          <a:pt x="48" y="67"/>
                        </a:lnTo>
                        <a:lnTo>
                          <a:pt x="40" y="60"/>
                        </a:lnTo>
                        <a:lnTo>
                          <a:pt x="32" y="54"/>
                        </a:lnTo>
                        <a:lnTo>
                          <a:pt x="25" y="48"/>
                        </a:lnTo>
                        <a:lnTo>
                          <a:pt x="19" y="42"/>
                        </a:lnTo>
                        <a:lnTo>
                          <a:pt x="13" y="35"/>
                        </a:lnTo>
                        <a:lnTo>
                          <a:pt x="9" y="27"/>
                        </a:lnTo>
                        <a:lnTo>
                          <a:pt x="5" y="21"/>
                        </a:lnTo>
                        <a:lnTo>
                          <a:pt x="2" y="14"/>
                        </a:lnTo>
                        <a:lnTo>
                          <a:pt x="0" y="6"/>
                        </a:lnTo>
                        <a:lnTo>
                          <a:pt x="0" y="0"/>
                        </a:lnTo>
                        <a:lnTo>
                          <a:pt x="0" y="2"/>
                        </a:lnTo>
                        <a:lnTo>
                          <a:pt x="0" y="4"/>
                        </a:lnTo>
                        <a:lnTo>
                          <a:pt x="0" y="8"/>
                        </a:lnTo>
                        <a:lnTo>
                          <a:pt x="0" y="12"/>
                        </a:lnTo>
                        <a:lnTo>
                          <a:pt x="0" y="16"/>
                        </a:lnTo>
                        <a:lnTo>
                          <a:pt x="0" y="23"/>
                        </a:lnTo>
                        <a:lnTo>
                          <a:pt x="0" y="31"/>
                        </a:lnTo>
                        <a:lnTo>
                          <a:pt x="0" y="37"/>
                        </a:lnTo>
                        <a:lnTo>
                          <a:pt x="0" y="46"/>
                        </a:lnTo>
                        <a:lnTo>
                          <a:pt x="0" y="54"/>
                        </a:lnTo>
                        <a:lnTo>
                          <a:pt x="0" y="62"/>
                        </a:lnTo>
                        <a:lnTo>
                          <a:pt x="0" y="71"/>
                        </a:lnTo>
                        <a:lnTo>
                          <a:pt x="0" y="79"/>
                        </a:lnTo>
                        <a:lnTo>
                          <a:pt x="0" y="90"/>
                        </a:lnTo>
                        <a:lnTo>
                          <a:pt x="0" y="98"/>
                        </a:lnTo>
                        <a:lnTo>
                          <a:pt x="0" y="108"/>
                        </a:lnTo>
                        <a:lnTo>
                          <a:pt x="0" y="117"/>
                        </a:lnTo>
                        <a:lnTo>
                          <a:pt x="0" y="125"/>
                        </a:lnTo>
                        <a:lnTo>
                          <a:pt x="0" y="133"/>
                        </a:lnTo>
                        <a:lnTo>
                          <a:pt x="0" y="144"/>
                        </a:lnTo>
                        <a:lnTo>
                          <a:pt x="0" y="150"/>
                        </a:lnTo>
                        <a:lnTo>
                          <a:pt x="0" y="158"/>
                        </a:lnTo>
                        <a:lnTo>
                          <a:pt x="0" y="167"/>
                        </a:lnTo>
                        <a:lnTo>
                          <a:pt x="0" y="173"/>
                        </a:lnTo>
                        <a:lnTo>
                          <a:pt x="0" y="179"/>
                        </a:lnTo>
                        <a:lnTo>
                          <a:pt x="0" y="183"/>
                        </a:lnTo>
                        <a:lnTo>
                          <a:pt x="0" y="188"/>
                        </a:lnTo>
                        <a:lnTo>
                          <a:pt x="0" y="192"/>
                        </a:lnTo>
                        <a:lnTo>
                          <a:pt x="0" y="194"/>
                        </a:lnTo>
                        <a:lnTo>
                          <a:pt x="0" y="196"/>
                        </a:lnTo>
                        <a:lnTo>
                          <a:pt x="0" y="204"/>
                        </a:lnTo>
                        <a:lnTo>
                          <a:pt x="2" y="211"/>
                        </a:lnTo>
                        <a:lnTo>
                          <a:pt x="5" y="219"/>
                        </a:lnTo>
                        <a:lnTo>
                          <a:pt x="9" y="225"/>
                        </a:lnTo>
                        <a:lnTo>
                          <a:pt x="13" y="231"/>
                        </a:lnTo>
                        <a:lnTo>
                          <a:pt x="19" y="240"/>
                        </a:lnTo>
                        <a:lnTo>
                          <a:pt x="25" y="246"/>
                        </a:lnTo>
                        <a:lnTo>
                          <a:pt x="32" y="252"/>
                        </a:lnTo>
                        <a:lnTo>
                          <a:pt x="40" y="259"/>
                        </a:lnTo>
                        <a:lnTo>
                          <a:pt x="48" y="265"/>
                        </a:lnTo>
                        <a:lnTo>
                          <a:pt x="59" y="271"/>
                        </a:lnTo>
                        <a:lnTo>
                          <a:pt x="69" y="275"/>
                        </a:lnTo>
                        <a:lnTo>
                          <a:pt x="82" y="282"/>
                        </a:lnTo>
                        <a:lnTo>
                          <a:pt x="92" y="286"/>
                        </a:lnTo>
                        <a:lnTo>
                          <a:pt x="105" y="292"/>
                        </a:lnTo>
                        <a:lnTo>
                          <a:pt x="119" y="296"/>
                        </a:lnTo>
                        <a:lnTo>
                          <a:pt x="134" y="300"/>
                        </a:lnTo>
                        <a:lnTo>
                          <a:pt x="149" y="307"/>
                        </a:lnTo>
                        <a:lnTo>
                          <a:pt x="163" y="311"/>
                        </a:lnTo>
                        <a:lnTo>
                          <a:pt x="180" y="315"/>
                        </a:lnTo>
                        <a:lnTo>
                          <a:pt x="194" y="317"/>
                        </a:lnTo>
                        <a:lnTo>
                          <a:pt x="213" y="321"/>
                        </a:lnTo>
                        <a:lnTo>
                          <a:pt x="230" y="323"/>
                        </a:lnTo>
                        <a:lnTo>
                          <a:pt x="249" y="327"/>
                        </a:lnTo>
                        <a:lnTo>
                          <a:pt x="265" y="330"/>
                        </a:lnTo>
                        <a:lnTo>
                          <a:pt x="284" y="332"/>
                        </a:lnTo>
                        <a:lnTo>
                          <a:pt x="305" y="334"/>
                        </a:lnTo>
                        <a:lnTo>
                          <a:pt x="324" y="336"/>
                        </a:lnTo>
                        <a:lnTo>
                          <a:pt x="345" y="336"/>
                        </a:lnTo>
                        <a:lnTo>
                          <a:pt x="364" y="338"/>
                        </a:lnTo>
                        <a:lnTo>
                          <a:pt x="384" y="338"/>
                        </a:lnTo>
                        <a:lnTo>
                          <a:pt x="405" y="338"/>
                        </a:lnTo>
                        <a:lnTo>
                          <a:pt x="426" y="338"/>
                        </a:lnTo>
                        <a:lnTo>
                          <a:pt x="447" y="338"/>
                        </a:lnTo>
                        <a:lnTo>
                          <a:pt x="468" y="336"/>
                        </a:lnTo>
                        <a:lnTo>
                          <a:pt x="487" y="336"/>
                        </a:lnTo>
                        <a:lnTo>
                          <a:pt x="508" y="334"/>
                        </a:lnTo>
                        <a:lnTo>
                          <a:pt x="526" y="332"/>
                        </a:lnTo>
                        <a:lnTo>
                          <a:pt x="545" y="330"/>
                        </a:lnTo>
                        <a:lnTo>
                          <a:pt x="564" y="327"/>
                        </a:lnTo>
                        <a:lnTo>
                          <a:pt x="581" y="323"/>
                        </a:lnTo>
                        <a:lnTo>
                          <a:pt x="599" y="321"/>
                        </a:lnTo>
                        <a:lnTo>
                          <a:pt x="616" y="317"/>
                        </a:lnTo>
                        <a:lnTo>
                          <a:pt x="633" y="315"/>
                        </a:lnTo>
                        <a:lnTo>
                          <a:pt x="647" y="311"/>
                        </a:lnTo>
                        <a:lnTo>
                          <a:pt x="662" y="307"/>
                        </a:lnTo>
                        <a:lnTo>
                          <a:pt x="677" y="300"/>
                        </a:lnTo>
                        <a:lnTo>
                          <a:pt x="691" y="296"/>
                        </a:lnTo>
                        <a:lnTo>
                          <a:pt x="706" y="292"/>
                        </a:lnTo>
                        <a:lnTo>
                          <a:pt x="718" y="286"/>
                        </a:lnTo>
                        <a:lnTo>
                          <a:pt x="731" y="282"/>
                        </a:lnTo>
                        <a:lnTo>
                          <a:pt x="741" y="275"/>
                        </a:lnTo>
                        <a:lnTo>
                          <a:pt x="752" y="271"/>
                        </a:lnTo>
                        <a:lnTo>
                          <a:pt x="762" y="265"/>
                        </a:lnTo>
                        <a:lnTo>
                          <a:pt x="771" y="259"/>
                        </a:lnTo>
                        <a:lnTo>
                          <a:pt x="779" y="252"/>
                        </a:lnTo>
                        <a:lnTo>
                          <a:pt x="785" y="246"/>
                        </a:lnTo>
                        <a:lnTo>
                          <a:pt x="791" y="240"/>
                        </a:lnTo>
                        <a:lnTo>
                          <a:pt x="798" y="231"/>
                        </a:lnTo>
                        <a:lnTo>
                          <a:pt x="802" y="225"/>
                        </a:lnTo>
                        <a:lnTo>
                          <a:pt x="806" y="219"/>
                        </a:lnTo>
                        <a:lnTo>
                          <a:pt x="808" y="211"/>
                        </a:lnTo>
                        <a:lnTo>
                          <a:pt x="810" y="204"/>
                        </a:lnTo>
                        <a:lnTo>
                          <a:pt x="810" y="196"/>
                        </a:lnTo>
                        <a:lnTo>
                          <a:pt x="810" y="194"/>
                        </a:lnTo>
                        <a:lnTo>
                          <a:pt x="810" y="192"/>
                        </a:lnTo>
                        <a:lnTo>
                          <a:pt x="810" y="188"/>
                        </a:lnTo>
                        <a:lnTo>
                          <a:pt x="810" y="183"/>
                        </a:lnTo>
                        <a:lnTo>
                          <a:pt x="810" y="179"/>
                        </a:lnTo>
                        <a:lnTo>
                          <a:pt x="810" y="173"/>
                        </a:lnTo>
                        <a:lnTo>
                          <a:pt x="810" y="167"/>
                        </a:lnTo>
                        <a:lnTo>
                          <a:pt x="810" y="158"/>
                        </a:lnTo>
                        <a:lnTo>
                          <a:pt x="810" y="150"/>
                        </a:lnTo>
                        <a:lnTo>
                          <a:pt x="810" y="144"/>
                        </a:lnTo>
                        <a:lnTo>
                          <a:pt x="810" y="133"/>
                        </a:lnTo>
                        <a:lnTo>
                          <a:pt x="810" y="125"/>
                        </a:lnTo>
                        <a:lnTo>
                          <a:pt x="810" y="117"/>
                        </a:lnTo>
                        <a:lnTo>
                          <a:pt x="810" y="108"/>
                        </a:lnTo>
                        <a:lnTo>
                          <a:pt x="810" y="98"/>
                        </a:lnTo>
                        <a:lnTo>
                          <a:pt x="810" y="90"/>
                        </a:lnTo>
                        <a:lnTo>
                          <a:pt x="810" y="79"/>
                        </a:lnTo>
                        <a:lnTo>
                          <a:pt x="810" y="71"/>
                        </a:lnTo>
                        <a:lnTo>
                          <a:pt x="810" y="62"/>
                        </a:lnTo>
                        <a:lnTo>
                          <a:pt x="810" y="54"/>
                        </a:lnTo>
                        <a:lnTo>
                          <a:pt x="810" y="46"/>
                        </a:lnTo>
                        <a:lnTo>
                          <a:pt x="810" y="37"/>
                        </a:lnTo>
                        <a:lnTo>
                          <a:pt x="810" y="31"/>
                        </a:lnTo>
                        <a:lnTo>
                          <a:pt x="810" y="23"/>
                        </a:lnTo>
                        <a:lnTo>
                          <a:pt x="810" y="16"/>
                        </a:lnTo>
                        <a:lnTo>
                          <a:pt x="810" y="12"/>
                        </a:lnTo>
                        <a:lnTo>
                          <a:pt x="810" y="8"/>
                        </a:lnTo>
                        <a:lnTo>
                          <a:pt x="810" y="4"/>
                        </a:lnTo>
                        <a:lnTo>
                          <a:pt x="810" y="2"/>
                        </a:lnTo>
                        <a:lnTo>
                          <a:pt x="810" y="0"/>
                        </a:lnTo>
                      </a:path>
                    </a:pathLst>
                  </a:custGeom>
                  <a:noFill/>
                  <a:ln w="254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grpSp>
            <p:grpSp>
              <p:nvGrpSpPr>
                <p:cNvPr id="27" name="Group 91"/>
                <p:cNvGrpSpPr>
                  <a:grpSpLocks/>
                </p:cNvGrpSpPr>
                <p:nvPr/>
              </p:nvGrpSpPr>
              <p:grpSpPr bwMode="auto">
                <a:xfrm>
                  <a:off x="7303251" y="4025113"/>
                  <a:ext cx="382587" cy="914400"/>
                  <a:chOff x="10100" y="3449"/>
                  <a:chExt cx="603" cy="1264"/>
                </a:xfrm>
              </p:grpSpPr>
              <p:sp>
                <p:nvSpPr>
                  <p:cNvPr id="28" name="Rectangle 92"/>
                  <p:cNvSpPr>
                    <a:spLocks noChangeArrowheads="1"/>
                  </p:cNvSpPr>
                  <p:nvPr/>
                </p:nvSpPr>
                <p:spPr bwMode="auto">
                  <a:xfrm>
                    <a:off x="10100" y="3449"/>
                    <a:ext cx="603" cy="1263"/>
                  </a:xfrm>
                  <a:prstGeom prst="rect">
                    <a:avLst/>
                  </a:prstGeom>
                  <a:solidFill>
                    <a:srgbClr val="F2F2F2"/>
                  </a:solidFill>
                  <a:ln w="381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29" name="Rectangle 93"/>
                  <p:cNvSpPr>
                    <a:spLocks noChangeArrowheads="1"/>
                  </p:cNvSpPr>
                  <p:nvPr/>
                </p:nvSpPr>
                <p:spPr bwMode="auto">
                  <a:xfrm>
                    <a:off x="10100" y="3449"/>
                    <a:ext cx="603" cy="1263"/>
                  </a:xfrm>
                  <a:prstGeom prst="rect">
                    <a:avLst/>
                  </a:prstGeom>
                  <a:noFill/>
                  <a:ln w="381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30" name="Rectangle 94"/>
                  <p:cNvSpPr>
                    <a:spLocks noChangeArrowheads="1"/>
                  </p:cNvSpPr>
                  <p:nvPr/>
                </p:nvSpPr>
                <p:spPr bwMode="auto">
                  <a:xfrm>
                    <a:off x="10133" y="4092"/>
                    <a:ext cx="474" cy="510"/>
                  </a:xfrm>
                  <a:prstGeom prst="rect">
                    <a:avLst/>
                  </a:prstGeom>
                  <a:noFill/>
                  <a:ln w="3810">
                    <a:solidFill>
                      <a:srgbClr val="7F7F7F"/>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31" name="Freeform 95"/>
                  <p:cNvSpPr>
                    <a:spLocks/>
                  </p:cNvSpPr>
                  <p:nvPr/>
                </p:nvSpPr>
                <p:spPr bwMode="auto">
                  <a:xfrm>
                    <a:off x="10134" y="3509"/>
                    <a:ext cx="472" cy="446"/>
                  </a:xfrm>
                  <a:custGeom>
                    <a:avLst/>
                    <a:gdLst>
                      <a:gd name="T0" fmla="*/ 0 w 472"/>
                      <a:gd name="T1" fmla="*/ 0 h 446"/>
                      <a:gd name="T2" fmla="*/ 472 w 472"/>
                      <a:gd name="T3" fmla="*/ 0 h 446"/>
                      <a:gd name="T4" fmla="*/ 472 w 472"/>
                      <a:gd name="T5" fmla="*/ 446 h 446"/>
                      <a:gd name="T6" fmla="*/ 0 w 472"/>
                      <a:gd name="T7" fmla="*/ 446 h 446"/>
                      <a:gd name="T8" fmla="*/ 0 w 472"/>
                      <a:gd name="T9" fmla="*/ 2 h 446"/>
                      <a:gd name="T10" fmla="*/ 0 w 472"/>
                      <a:gd name="T11" fmla="*/ 446 h 446"/>
                      <a:gd name="T12" fmla="*/ 399 w 472"/>
                      <a:gd name="T13" fmla="*/ 446 h 44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2" h="446">
                        <a:moveTo>
                          <a:pt x="0" y="0"/>
                        </a:moveTo>
                        <a:lnTo>
                          <a:pt x="472" y="0"/>
                        </a:lnTo>
                        <a:lnTo>
                          <a:pt x="472" y="446"/>
                        </a:lnTo>
                        <a:lnTo>
                          <a:pt x="0" y="446"/>
                        </a:lnTo>
                        <a:lnTo>
                          <a:pt x="0" y="2"/>
                        </a:lnTo>
                        <a:lnTo>
                          <a:pt x="0" y="446"/>
                        </a:lnTo>
                        <a:lnTo>
                          <a:pt x="399" y="446"/>
                        </a:lnTo>
                      </a:path>
                    </a:pathLst>
                  </a:custGeom>
                  <a:noFill/>
                  <a:ln w="381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32" name="Line 96"/>
                  <p:cNvSpPr>
                    <a:spLocks noChangeShapeType="1"/>
                  </p:cNvSpPr>
                  <p:nvPr/>
                </p:nvSpPr>
                <p:spPr bwMode="auto">
                  <a:xfrm>
                    <a:off x="10130" y="3809"/>
                    <a:ext cx="476" cy="1"/>
                  </a:xfrm>
                  <a:prstGeom prst="line">
                    <a:avLst/>
                  </a:prstGeom>
                  <a:noFill/>
                  <a:ln w="3810">
                    <a:solidFill>
                      <a:srgbClr val="000000"/>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33" name="Oval 97"/>
                  <p:cNvSpPr>
                    <a:spLocks noChangeArrowheads="1"/>
                  </p:cNvSpPr>
                  <p:nvPr/>
                </p:nvSpPr>
                <p:spPr bwMode="auto">
                  <a:xfrm>
                    <a:off x="10281" y="4501"/>
                    <a:ext cx="5"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34" name="Oval 98"/>
                  <p:cNvSpPr>
                    <a:spLocks noChangeArrowheads="1"/>
                  </p:cNvSpPr>
                  <p:nvPr/>
                </p:nvSpPr>
                <p:spPr bwMode="auto">
                  <a:xfrm>
                    <a:off x="10281" y="4501"/>
                    <a:ext cx="5"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35" name="Oval 99"/>
                  <p:cNvSpPr>
                    <a:spLocks noChangeArrowheads="1"/>
                  </p:cNvSpPr>
                  <p:nvPr/>
                </p:nvSpPr>
                <p:spPr bwMode="auto">
                  <a:xfrm>
                    <a:off x="10325" y="4501"/>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36" name="Oval 100"/>
                  <p:cNvSpPr>
                    <a:spLocks noChangeArrowheads="1"/>
                  </p:cNvSpPr>
                  <p:nvPr/>
                </p:nvSpPr>
                <p:spPr bwMode="auto">
                  <a:xfrm>
                    <a:off x="10325" y="4501"/>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37" name="Oval 101"/>
                  <p:cNvSpPr>
                    <a:spLocks noChangeArrowheads="1"/>
                  </p:cNvSpPr>
                  <p:nvPr/>
                </p:nvSpPr>
                <p:spPr bwMode="auto">
                  <a:xfrm>
                    <a:off x="10367" y="4501"/>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38" name="Oval 102"/>
                  <p:cNvSpPr>
                    <a:spLocks noChangeArrowheads="1"/>
                  </p:cNvSpPr>
                  <p:nvPr/>
                </p:nvSpPr>
                <p:spPr bwMode="auto">
                  <a:xfrm>
                    <a:off x="10367" y="4501"/>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39" name="Oval 103"/>
                  <p:cNvSpPr>
                    <a:spLocks noChangeArrowheads="1"/>
                  </p:cNvSpPr>
                  <p:nvPr/>
                </p:nvSpPr>
                <p:spPr bwMode="auto">
                  <a:xfrm>
                    <a:off x="10411" y="4501"/>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40" name="Oval 104"/>
                  <p:cNvSpPr>
                    <a:spLocks noChangeArrowheads="1"/>
                  </p:cNvSpPr>
                  <p:nvPr/>
                </p:nvSpPr>
                <p:spPr bwMode="auto">
                  <a:xfrm>
                    <a:off x="10411" y="4501"/>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41" name="Oval 105"/>
                  <p:cNvSpPr>
                    <a:spLocks noChangeArrowheads="1"/>
                  </p:cNvSpPr>
                  <p:nvPr/>
                </p:nvSpPr>
                <p:spPr bwMode="auto">
                  <a:xfrm>
                    <a:off x="10281" y="4535"/>
                    <a:ext cx="5"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42" name="Oval 106"/>
                  <p:cNvSpPr>
                    <a:spLocks noChangeArrowheads="1"/>
                  </p:cNvSpPr>
                  <p:nvPr/>
                </p:nvSpPr>
                <p:spPr bwMode="auto">
                  <a:xfrm>
                    <a:off x="10281" y="4535"/>
                    <a:ext cx="5"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43" name="Oval 107"/>
                  <p:cNvSpPr>
                    <a:spLocks noChangeArrowheads="1"/>
                  </p:cNvSpPr>
                  <p:nvPr/>
                </p:nvSpPr>
                <p:spPr bwMode="auto">
                  <a:xfrm>
                    <a:off x="10325" y="4535"/>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44" name="Oval 108"/>
                  <p:cNvSpPr>
                    <a:spLocks noChangeArrowheads="1"/>
                  </p:cNvSpPr>
                  <p:nvPr/>
                </p:nvSpPr>
                <p:spPr bwMode="auto">
                  <a:xfrm>
                    <a:off x="10325" y="4535"/>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45" name="Oval 109"/>
                  <p:cNvSpPr>
                    <a:spLocks noChangeArrowheads="1"/>
                  </p:cNvSpPr>
                  <p:nvPr/>
                </p:nvSpPr>
                <p:spPr bwMode="auto">
                  <a:xfrm>
                    <a:off x="10367" y="4535"/>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46" name="Oval 110"/>
                  <p:cNvSpPr>
                    <a:spLocks noChangeArrowheads="1"/>
                  </p:cNvSpPr>
                  <p:nvPr/>
                </p:nvSpPr>
                <p:spPr bwMode="auto">
                  <a:xfrm>
                    <a:off x="10367" y="4535"/>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47" name="Oval 111"/>
                  <p:cNvSpPr>
                    <a:spLocks noChangeArrowheads="1"/>
                  </p:cNvSpPr>
                  <p:nvPr/>
                </p:nvSpPr>
                <p:spPr bwMode="auto">
                  <a:xfrm>
                    <a:off x="10411" y="4535"/>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48" name="Oval 112"/>
                  <p:cNvSpPr>
                    <a:spLocks noChangeArrowheads="1"/>
                  </p:cNvSpPr>
                  <p:nvPr/>
                </p:nvSpPr>
                <p:spPr bwMode="auto">
                  <a:xfrm>
                    <a:off x="10411" y="4535"/>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49" name="Oval 113"/>
                  <p:cNvSpPr>
                    <a:spLocks noChangeArrowheads="1"/>
                  </p:cNvSpPr>
                  <p:nvPr/>
                </p:nvSpPr>
                <p:spPr bwMode="auto">
                  <a:xfrm>
                    <a:off x="10281" y="4572"/>
                    <a:ext cx="5"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50" name="Oval 114"/>
                  <p:cNvSpPr>
                    <a:spLocks noChangeArrowheads="1"/>
                  </p:cNvSpPr>
                  <p:nvPr/>
                </p:nvSpPr>
                <p:spPr bwMode="auto">
                  <a:xfrm>
                    <a:off x="10281" y="4572"/>
                    <a:ext cx="5"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51" name="Oval 115"/>
                  <p:cNvSpPr>
                    <a:spLocks noChangeArrowheads="1"/>
                  </p:cNvSpPr>
                  <p:nvPr/>
                </p:nvSpPr>
                <p:spPr bwMode="auto">
                  <a:xfrm>
                    <a:off x="10325" y="4572"/>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52" name="Oval 116"/>
                  <p:cNvSpPr>
                    <a:spLocks noChangeArrowheads="1"/>
                  </p:cNvSpPr>
                  <p:nvPr/>
                </p:nvSpPr>
                <p:spPr bwMode="auto">
                  <a:xfrm>
                    <a:off x="10325" y="4572"/>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53" name="Oval 117"/>
                  <p:cNvSpPr>
                    <a:spLocks noChangeArrowheads="1"/>
                  </p:cNvSpPr>
                  <p:nvPr/>
                </p:nvSpPr>
                <p:spPr bwMode="auto">
                  <a:xfrm>
                    <a:off x="10369" y="4572"/>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54" name="Oval 118"/>
                  <p:cNvSpPr>
                    <a:spLocks noChangeArrowheads="1"/>
                  </p:cNvSpPr>
                  <p:nvPr/>
                </p:nvSpPr>
                <p:spPr bwMode="auto">
                  <a:xfrm>
                    <a:off x="10369" y="4572"/>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55" name="Oval 119"/>
                  <p:cNvSpPr>
                    <a:spLocks noChangeArrowheads="1"/>
                  </p:cNvSpPr>
                  <p:nvPr/>
                </p:nvSpPr>
                <p:spPr bwMode="auto">
                  <a:xfrm>
                    <a:off x="10411" y="4572"/>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56" name="Oval 120"/>
                  <p:cNvSpPr>
                    <a:spLocks noChangeArrowheads="1"/>
                  </p:cNvSpPr>
                  <p:nvPr/>
                </p:nvSpPr>
                <p:spPr bwMode="auto">
                  <a:xfrm>
                    <a:off x="10411" y="4572"/>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57" name="Oval 121"/>
                  <p:cNvSpPr>
                    <a:spLocks noChangeArrowheads="1"/>
                  </p:cNvSpPr>
                  <p:nvPr/>
                </p:nvSpPr>
                <p:spPr bwMode="auto">
                  <a:xfrm>
                    <a:off x="10450" y="4501"/>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58" name="Oval 122"/>
                  <p:cNvSpPr>
                    <a:spLocks noChangeArrowheads="1"/>
                  </p:cNvSpPr>
                  <p:nvPr/>
                </p:nvSpPr>
                <p:spPr bwMode="auto">
                  <a:xfrm>
                    <a:off x="10450" y="4501"/>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59" name="Oval 123"/>
                  <p:cNvSpPr>
                    <a:spLocks noChangeArrowheads="1"/>
                  </p:cNvSpPr>
                  <p:nvPr/>
                </p:nvSpPr>
                <p:spPr bwMode="auto">
                  <a:xfrm>
                    <a:off x="10450" y="4535"/>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60" name="Oval 124"/>
                  <p:cNvSpPr>
                    <a:spLocks noChangeArrowheads="1"/>
                  </p:cNvSpPr>
                  <p:nvPr/>
                </p:nvSpPr>
                <p:spPr bwMode="auto">
                  <a:xfrm>
                    <a:off x="10450" y="4535"/>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61" name="Oval 125"/>
                  <p:cNvSpPr>
                    <a:spLocks noChangeArrowheads="1"/>
                  </p:cNvSpPr>
                  <p:nvPr/>
                </p:nvSpPr>
                <p:spPr bwMode="auto">
                  <a:xfrm>
                    <a:off x="10450" y="4572"/>
                    <a:ext cx="2" cy="2"/>
                  </a:xfrm>
                  <a:prstGeom prst="ellipse">
                    <a:avLst/>
                  </a:prstGeom>
                  <a:solidFill>
                    <a:srgbClr val="7F7F7F"/>
                  </a:solidFill>
                  <a:ln w="1270">
                    <a:solidFill>
                      <a:srgbClr val="000000"/>
                    </a:solidFill>
                    <a:round/>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62" name="Oval 126"/>
                  <p:cNvSpPr>
                    <a:spLocks noChangeArrowheads="1"/>
                  </p:cNvSpPr>
                  <p:nvPr/>
                </p:nvSpPr>
                <p:spPr bwMode="auto">
                  <a:xfrm>
                    <a:off x="10450" y="4572"/>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63" name="Line 127"/>
                  <p:cNvSpPr>
                    <a:spLocks noChangeShapeType="1"/>
                  </p:cNvSpPr>
                  <p:nvPr/>
                </p:nvSpPr>
                <p:spPr bwMode="auto">
                  <a:xfrm>
                    <a:off x="10207" y="4602"/>
                    <a:ext cx="1" cy="111"/>
                  </a:xfrm>
                  <a:prstGeom prst="line">
                    <a:avLst/>
                  </a:prstGeom>
                  <a:noFill/>
                  <a:ln w="5080">
                    <a:solidFill>
                      <a:srgbClr val="7F7F7F"/>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64" name="Rectangle 128"/>
                  <p:cNvSpPr>
                    <a:spLocks noChangeArrowheads="1"/>
                  </p:cNvSpPr>
                  <p:nvPr/>
                </p:nvSpPr>
                <p:spPr bwMode="auto">
                  <a:xfrm>
                    <a:off x="10131" y="3975"/>
                    <a:ext cx="478" cy="67"/>
                  </a:xfrm>
                  <a:prstGeom prst="rect">
                    <a:avLst/>
                  </a:prstGeom>
                  <a:solidFill>
                    <a:srgbClr val="E5E5E5"/>
                  </a:solidFill>
                  <a:ln w="127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65" name="Rectangle 129"/>
                  <p:cNvSpPr>
                    <a:spLocks noChangeArrowheads="1"/>
                  </p:cNvSpPr>
                  <p:nvPr/>
                </p:nvSpPr>
                <p:spPr bwMode="auto">
                  <a:xfrm>
                    <a:off x="10131" y="3975"/>
                    <a:ext cx="478" cy="67"/>
                  </a:xfrm>
                  <a:prstGeom prst="rect">
                    <a:avLst/>
                  </a:prstGeom>
                  <a:noFill/>
                  <a:ln w="1270">
                    <a:solidFill>
                      <a:srgbClr val="7F7F7F"/>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66" name="Rectangle 130"/>
                  <p:cNvSpPr>
                    <a:spLocks noChangeArrowheads="1"/>
                  </p:cNvSpPr>
                  <p:nvPr/>
                </p:nvSpPr>
                <p:spPr bwMode="auto">
                  <a:xfrm>
                    <a:off x="10134" y="3978"/>
                    <a:ext cx="240" cy="63"/>
                  </a:xfrm>
                  <a:prstGeom prst="rect">
                    <a:avLst/>
                  </a:prstGeom>
                  <a:solidFill>
                    <a:srgbClr val="E5E5E5"/>
                  </a:solidFill>
                  <a:ln w="254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67" name="Rectangle 131"/>
                  <p:cNvSpPr>
                    <a:spLocks noChangeArrowheads="1"/>
                  </p:cNvSpPr>
                  <p:nvPr/>
                </p:nvSpPr>
                <p:spPr bwMode="auto">
                  <a:xfrm>
                    <a:off x="10134" y="3978"/>
                    <a:ext cx="240" cy="63"/>
                  </a:xfrm>
                  <a:prstGeom prst="rect">
                    <a:avLst/>
                  </a:prstGeom>
                  <a:noFill/>
                  <a:ln w="2540">
                    <a:solidFill>
                      <a:srgbClr val="7F7F7F"/>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68" name="Rectangle 132"/>
                  <p:cNvSpPr>
                    <a:spLocks noChangeArrowheads="1"/>
                  </p:cNvSpPr>
                  <p:nvPr/>
                </p:nvSpPr>
                <p:spPr bwMode="auto">
                  <a:xfrm>
                    <a:off x="10141" y="4000"/>
                    <a:ext cx="226" cy="7"/>
                  </a:xfrm>
                  <a:prstGeom prst="rect">
                    <a:avLst/>
                  </a:prstGeom>
                  <a:solidFill>
                    <a:srgbClr val="D8D8D8"/>
                  </a:solidFill>
                  <a:ln w="127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69" name="Rectangle 133"/>
                  <p:cNvSpPr>
                    <a:spLocks noChangeArrowheads="1"/>
                  </p:cNvSpPr>
                  <p:nvPr/>
                </p:nvSpPr>
                <p:spPr bwMode="auto">
                  <a:xfrm>
                    <a:off x="10141" y="4000"/>
                    <a:ext cx="226" cy="7"/>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70" name="Rectangle 134"/>
                  <p:cNvSpPr>
                    <a:spLocks noChangeArrowheads="1"/>
                  </p:cNvSpPr>
                  <p:nvPr/>
                </p:nvSpPr>
                <p:spPr bwMode="auto">
                  <a:xfrm>
                    <a:off x="10219" y="4004"/>
                    <a:ext cx="71" cy="13"/>
                  </a:xfrm>
                  <a:prstGeom prst="rect">
                    <a:avLst/>
                  </a:prstGeom>
                  <a:solidFill>
                    <a:srgbClr val="F2F2F2"/>
                  </a:solidFill>
                  <a:ln w="127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71" name="Rectangle 135"/>
                  <p:cNvSpPr>
                    <a:spLocks noChangeArrowheads="1"/>
                  </p:cNvSpPr>
                  <p:nvPr/>
                </p:nvSpPr>
                <p:spPr bwMode="auto">
                  <a:xfrm>
                    <a:off x="10219" y="4004"/>
                    <a:ext cx="71" cy="13"/>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72" name="Freeform 136"/>
                  <p:cNvSpPr>
                    <a:spLocks/>
                  </p:cNvSpPr>
                  <p:nvPr/>
                </p:nvSpPr>
                <p:spPr bwMode="auto">
                  <a:xfrm>
                    <a:off x="10216" y="3993"/>
                    <a:ext cx="79" cy="4"/>
                  </a:xfrm>
                  <a:custGeom>
                    <a:avLst/>
                    <a:gdLst>
                      <a:gd name="T0" fmla="*/ 75 w 79"/>
                      <a:gd name="T1" fmla="*/ 0 h 4"/>
                      <a:gd name="T2" fmla="*/ 2 w 79"/>
                      <a:gd name="T3" fmla="*/ 0 h 4"/>
                      <a:gd name="T4" fmla="*/ 0 w 79"/>
                      <a:gd name="T5" fmla="*/ 4 h 4"/>
                      <a:gd name="T6" fmla="*/ 79 w 79"/>
                      <a:gd name="T7" fmla="*/ 4 h 4"/>
                      <a:gd name="T8" fmla="*/ 75 w 79"/>
                      <a:gd name="T9" fmla="*/ 0 h 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9" h="4">
                        <a:moveTo>
                          <a:pt x="75" y="0"/>
                        </a:moveTo>
                        <a:lnTo>
                          <a:pt x="2" y="0"/>
                        </a:lnTo>
                        <a:lnTo>
                          <a:pt x="0" y="4"/>
                        </a:lnTo>
                        <a:lnTo>
                          <a:pt x="79" y="4"/>
                        </a:lnTo>
                        <a:lnTo>
                          <a:pt x="75" y="0"/>
                        </a:lnTo>
                        <a:close/>
                      </a:path>
                    </a:pathLst>
                  </a:custGeom>
                  <a:solidFill>
                    <a:srgbClr val="E5E5E5"/>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73" name="Freeform 137"/>
                  <p:cNvSpPr>
                    <a:spLocks/>
                  </p:cNvSpPr>
                  <p:nvPr/>
                </p:nvSpPr>
                <p:spPr bwMode="auto">
                  <a:xfrm>
                    <a:off x="10216" y="3993"/>
                    <a:ext cx="79" cy="4"/>
                  </a:xfrm>
                  <a:custGeom>
                    <a:avLst/>
                    <a:gdLst>
                      <a:gd name="T0" fmla="*/ 75 w 79"/>
                      <a:gd name="T1" fmla="*/ 0 h 4"/>
                      <a:gd name="T2" fmla="*/ 2 w 79"/>
                      <a:gd name="T3" fmla="*/ 0 h 4"/>
                      <a:gd name="T4" fmla="*/ 0 w 79"/>
                      <a:gd name="T5" fmla="*/ 4 h 4"/>
                      <a:gd name="T6" fmla="*/ 79 w 79"/>
                      <a:gd name="T7" fmla="*/ 4 h 4"/>
                      <a:gd name="T8" fmla="*/ 75 w 79"/>
                      <a:gd name="T9" fmla="*/ 0 h 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9" h="4">
                        <a:moveTo>
                          <a:pt x="75" y="0"/>
                        </a:moveTo>
                        <a:lnTo>
                          <a:pt x="2" y="0"/>
                        </a:lnTo>
                        <a:lnTo>
                          <a:pt x="0" y="4"/>
                        </a:lnTo>
                        <a:lnTo>
                          <a:pt x="79" y="4"/>
                        </a:lnTo>
                        <a:lnTo>
                          <a:pt x="75"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74" name="Freeform 138"/>
                  <p:cNvSpPr>
                    <a:spLocks/>
                  </p:cNvSpPr>
                  <p:nvPr/>
                </p:nvSpPr>
                <p:spPr bwMode="auto">
                  <a:xfrm>
                    <a:off x="10291" y="4001"/>
                    <a:ext cx="75" cy="2"/>
                  </a:xfrm>
                  <a:custGeom>
                    <a:avLst/>
                    <a:gdLst>
                      <a:gd name="T0" fmla="*/ 75 w 75"/>
                      <a:gd name="T1" fmla="*/ 0 h 2"/>
                      <a:gd name="T2" fmla="*/ 2 w 75"/>
                      <a:gd name="T3" fmla="*/ 0 h 2"/>
                      <a:gd name="T4" fmla="*/ 0 w 75"/>
                      <a:gd name="T5" fmla="*/ 2 h 2"/>
                      <a:gd name="T6" fmla="*/ 75 w 75"/>
                      <a:gd name="T7" fmla="*/ 2 h 2"/>
                      <a:gd name="T8" fmla="*/ 75 w 75"/>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2">
                        <a:moveTo>
                          <a:pt x="75" y="0"/>
                        </a:moveTo>
                        <a:lnTo>
                          <a:pt x="2" y="0"/>
                        </a:lnTo>
                        <a:lnTo>
                          <a:pt x="0" y="2"/>
                        </a:lnTo>
                        <a:lnTo>
                          <a:pt x="75" y="2"/>
                        </a:lnTo>
                        <a:lnTo>
                          <a:pt x="75" y="0"/>
                        </a:lnTo>
                        <a:close/>
                      </a:path>
                    </a:pathLst>
                  </a:custGeom>
                  <a:solidFill>
                    <a:srgbClr val="CCCCCC"/>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75" name="Freeform 139"/>
                  <p:cNvSpPr>
                    <a:spLocks/>
                  </p:cNvSpPr>
                  <p:nvPr/>
                </p:nvSpPr>
                <p:spPr bwMode="auto">
                  <a:xfrm>
                    <a:off x="10291" y="4001"/>
                    <a:ext cx="75" cy="2"/>
                  </a:xfrm>
                  <a:custGeom>
                    <a:avLst/>
                    <a:gdLst>
                      <a:gd name="T0" fmla="*/ 75 w 75"/>
                      <a:gd name="T1" fmla="*/ 0 h 2"/>
                      <a:gd name="T2" fmla="*/ 2 w 75"/>
                      <a:gd name="T3" fmla="*/ 0 h 2"/>
                      <a:gd name="T4" fmla="*/ 0 w 75"/>
                      <a:gd name="T5" fmla="*/ 2 h 2"/>
                      <a:gd name="T6" fmla="*/ 75 w 75"/>
                      <a:gd name="T7" fmla="*/ 2 h 2"/>
                      <a:gd name="T8" fmla="*/ 75 w 75"/>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2">
                        <a:moveTo>
                          <a:pt x="75" y="0"/>
                        </a:moveTo>
                        <a:lnTo>
                          <a:pt x="2" y="0"/>
                        </a:lnTo>
                        <a:lnTo>
                          <a:pt x="0" y="2"/>
                        </a:lnTo>
                        <a:lnTo>
                          <a:pt x="75" y="2"/>
                        </a:lnTo>
                        <a:lnTo>
                          <a:pt x="75"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76" name="Freeform 140"/>
                  <p:cNvSpPr>
                    <a:spLocks/>
                  </p:cNvSpPr>
                  <p:nvPr/>
                </p:nvSpPr>
                <p:spPr bwMode="auto">
                  <a:xfrm>
                    <a:off x="10218" y="4005"/>
                    <a:ext cx="4" cy="11"/>
                  </a:xfrm>
                  <a:custGeom>
                    <a:avLst/>
                    <a:gdLst>
                      <a:gd name="T0" fmla="*/ 0 w 4"/>
                      <a:gd name="T1" fmla="*/ 0 h 11"/>
                      <a:gd name="T2" fmla="*/ 0 w 4"/>
                      <a:gd name="T3" fmla="*/ 0 h 11"/>
                      <a:gd name="T4" fmla="*/ 0 w 4"/>
                      <a:gd name="T5" fmla="*/ 11 h 11"/>
                      <a:gd name="T6" fmla="*/ 4 w 4"/>
                      <a:gd name="T7" fmla="*/ 0 h 11"/>
                      <a:gd name="T8" fmla="*/ 0 w 4"/>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1">
                        <a:moveTo>
                          <a:pt x="0" y="0"/>
                        </a:moveTo>
                        <a:lnTo>
                          <a:pt x="0" y="0"/>
                        </a:lnTo>
                        <a:lnTo>
                          <a:pt x="0" y="11"/>
                        </a:lnTo>
                        <a:lnTo>
                          <a:pt x="4" y="0"/>
                        </a:lnTo>
                        <a:lnTo>
                          <a:pt x="0" y="0"/>
                        </a:lnTo>
                        <a:close/>
                      </a:path>
                    </a:pathLst>
                  </a:custGeom>
                  <a:solidFill>
                    <a:srgbClr val="000000"/>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77" name="Freeform 141"/>
                  <p:cNvSpPr>
                    <a:spLocks/>
                  </p:cNvSpPr>
                  <p:nvPr/>
                </p:nvSpPr>
                <p:spPr bwMode="auto">
                  <a:xfrm>
                    <a:off x="10218" y="4005"/>
                    <a:ext cx="4" cy="11"/>
                  </a:xfrm>
                  <a:custGeom>
                    <a:avLst/>
                    <a:gdLst>
                      <a:gd name="T0" fmla="*/ 0 w 4"/>
                      <a:gd name="T1" fmla="*/ 0 h 11"/>
                      <a:gd name="T2" fmla="*/ 0 w 4"/>
                      <a:gd name="T3" fmla="*/ 0 h 11"/>
                      <a:gd name="T4" fmla="*/ 0 w 4"/>
                      <a:gd name="T5" fmla="*/ 11 h 11"/>
                      <a:gd name="T6" fmla="*/ 4 w 4"/>
                      <a:gd name="T7" fmla="*/ 0 h 11"/>
                      <a:gd name="T8" fmla="*/ 0 w 4"/>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1">
                        <a:moveTo>
                          <a:pt x="0" y="0"/>
                        </a:moveTo>
                        <a:lnTo>
                          <a:pt x="0" y="0"/>
                        </a:lnTo>
                        <a:lnTo>
                          <a:pt x="0" y="11"/>
                        </a:lnTo>
                        <a:lnTo>
                          <a:pt x="4" y="0"/>
                        </a:lnTo>
                        <a:lnTo>
                          <a:pt x="0"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78" name="Freeform 142"/>
                  <p:cNvSpPr>
                    <a:spLocks/>
                  </p:cNvSpPr>
                  <p:nvPr/>
                </p:nvSpPr>
                <p:spPr bwMode="auto">
                  <a:xfrm>
                    <a:off x="10287" y="4005"/>
                    <a:ext cx="2" cy="11"/>
                  </a:xfrm>
                  <a:custGeom>
                    <a:avLst/>
                    <a:gdLst>
                      <a:gd name="T0" fmla="*/ 2 w 2"/>
                      <a:gd name="T1" fmla="*/ 0 h 11"/>
                      <a:gd name="T2" fmla="*/ 2 w 2"/>
                      <a:gd name="T3" fmla="*/ 0 h 11"/>
                      <a:gd name="T4" fmla="*/ 2 w 2"/>
                      <a:gd name="T5" fmla="*/ 11 h 11"/>
                      <a:gd name="T6" fmla="*/ 0 w 2"/>
                      <a:gd name="T7" fmla="*/ 0 h 11"/>
                      <a:gd name="T8" fmla="*/ 2 w 2"/>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11">
                        <a:moveTo>
                          <a:pt x="2" y="0"/>
                        </a:moveTo>
                        <a:lnTo>
                          <a:pt x="2" y="0"/>
                        </a:lnTo>
                        <a:lnTo>
                          <a:pt x="2" y="11"/>
                        </a:lnTo>
                        <a:lnTo>
                          <a:pt x="0" y="0"/>
                        </a:lnTo>
                        <a:lnTo>
                          <a:pt x="2" y="0"/>
                        </a:lnTo>
                        <a:close/>
                      </a:path>
                    </a:pathLst>
                  </a:custGeom>
                  <a:solidFill>
                    <a:srgbClr val="000000"/>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79" name="Freeform 143"/>
                  <p:cNvSpPr>
                    <a:spLocks/>
                  </p:cNvSpPr>
                  <p:nvPr/>
                </p:nvSpPr>
                <p:spPr bwMode="auto">
                  <a:xfrm>
                    <a:off x="10287" y="4005"/>
                    <a:ext cx="2" cy="11"/>
                  </a:xfrm>
                  <a:custGeom>
                    <a:avLst/>
                    <a:gdLst>
                      <a:gd name="T0" fmla="*/ 2 w 2"/>
                      <a:gd name="T1" fmla="*/ 0 h 11"/>
                      <a:gd name="T2" fmla="*/ 2 w 2"/>
                      <a:gd name="T3" fmla="*/ 0 h 11"/>
                      <a:gd name="T4" fmla="*/ 2 w 2"/>
                      <a:gd name="T5" fmla="*/ 11 h 11"/>
                      <a:gd name="T6" fmla="*/ 0 w 2"/>
                      <a:gd name="T7" fmla="*/ 0 h 11"/>
                      <a:gd name="T8" fmla="*/ 2 w 2"/>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11">
                        <a:moveTo>
                          <a:pt x="2" y="0"/>
                        </a:moveTo>
                        <a:lnTo>
                          <a:pt x="2" y="0"/>
                        </a:lnTo>
                        <a:lnTo>
                          <a:pt x="2" y="11"/>
                        </a:lnTo>
                        <a:lnTo>
                          <a:pt x="0" y="0"/>
                        </a:lnTo>
                        <a:lnTo>
                          <a:pt x="2"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80" name="Rectangle 144"/>
                  <p:cNvSpPr>
                    <a:spLocks noChangeArrowheads="1"/>
                  </p:cNvSpPr>
                  <p:nvPr/>
                </p:nvSpPr>
                <p:spPr bwMode="auto">
                  <a:xfrm>
                    <a:off x="10191" y="4023"/>
                    <a:ext cx="13" cy="2"/>
                  </a:xfrm>
                  <a:prstGeom prst="rect">
                    <a:avLst/>
                  </a:prstGeom>
                  <a:solidFill>
                    <a:srgbClr val="83FF00"/>
                  </a:solidFill>
                  <a:ln w="127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81" name="Rectangle 145"/>
                  <p:cNvSpPr>
                    <a:spLocks noChangeArrowheads="1"/>
                  </p:cNvSpPr>
                  <p:nvPr/>
                </p:nvSpPr>
                <p:spPr bwMode="auto">
                  <a:xfrm>
                    <a:off x="10191" y="4023"/>
                    <a:ext cx="13" cy="2"/>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82" name="Freeform 146"/>
                  <p:cNvSpPr>
                    <a:spLocks/>
                  </p:cNvSpPr>
                  <p:nvPr/>
                </p:nvSpPr>
                <p:spPr bwMode="auto">
                  <a:xfrm>
                    <a:off x="10138" y="4001"/>
                    <a:ext cx="78" cy="2"/>
                  </a:xfrm>
                  <a:custGeom>
                    <a:avLst/>
                    <a:gdLst>
                      <a:gd name="T0" fmla="*/ 75 w 78"/>
                      <a:gd name="T1" fmla="*/ 0 h 2"/>
                      <a:gd name="T2" fmla="*/ 2 w 78"/>
                      <a:gd name="T3" fmla="*/ 0 h 2"/>
                      <a:gd name="T4" fmla="*/ 0 w 78"/>
                      <a:gd name="T5" fmla="*/ 2 h 2"/>
                      <a:gd name="T6" fmla="*/ 78 w 78"/>
                      <a:gd name="T7" fmla="*/ 2 h 2"/>
                      <a:gd name="T8" fmla="*/ 75 w 78"/>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8" h="2">
                        <a:moveTo>
                          <a:pt x="75" y="0"/>
                        </a:moveTo>
                        <a:lnTo>
                          <a:pt x="2" y="0"/>
                        </a:lnTo>
                        <a:lnTo>
                          <a:pt x="0" y="2"/>
                        </a:lnTo>
                        <a:lnTo>
                          <a:pt x="78" y="2"/>
                        </a:lnTo>
                        <a:lnTo>
                          <a:pt x="75" y="0"/>
                        </a:lnTo>
                        <a:close/>
                      </a:path>
                    </a:pathLst>
                  </a:custGeom>
                  <a:solidFill>
                    <a:srgbClr val="CCCCCC"/>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83" name="Freeform 147"/>
                  <p:cNvSpPr>
                    <a:spLocks/>
                  </p:cNvSpPr>
                  <p:nvPr/>
                </p:nvSpPr>
                <p:spPr bwMode="auto">
                  <a:xfrm>
                    <a:off x="10138" y="4001"/>
                    <a:ext cx="78" cy="2"/>
                  </a:xfrm>
                  <a:custGeom>
                    <a:avLst/>
                    <a:gdLst>
                      <a:gd name="T0" fmla="*/ 75 w 78"/>
                      <a:gd name="T1" fmla="*/ 0 h 2"/>
                      <a:gd name="T2" fmla="*/ 2 w 78"/>
                      <a:gd name="T3" fmla="*/ 0 h 2"/>
                      <a:gd name="T4" fmla="*/ 0 w 78"/>
                      <a:gd name="T5" fmla="*/ 2 h 2"/>
                      <a:gd name="T6" fmla="*/ 78 w 78"/>
                      <a:gd name="T7" fmla="*/ 2 h 2"/>
                      <a:gd name="T8" fmla="*/ 75 w 78"/>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8" h="2">
                        <a:moveTo>
                          <a:pt x="75" y="0"/>
                        </a:moveTo>
                        <a:lnTo>
                          <a:pt x="2" y="0"/>
                        </a:lnTo>
                        <a:lnTo>
                          <a:pt x="0" y="2"/>
                        </a:lnTo>
                        <a:lnTo>
                          <a:pt x="78" y="2"/>
                        </a:lnTo>
                        <a:lnTo>
                          <a:pt x="75"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84" name="Freeform 148"/>
                  <p:cNvSpPr>
                    <a:spLocks/>
                  </p:cNvSpPr>
                  <p:nvPr/>
                </p:nvSpPr>
                <p:spPr bwMode="auto">
                  <a:xfrm>
                    <a:off x="10303" y="4020"/>
                    <a:ext cx="25" cy="8"/>
                  </a:xfrm>
                  <a:custGeom>
                    <a:avLst/>
                    <a:gdLst>
                      <a:gd name="T0" fmla="*/ 25 w 25"/>
                      <a:gd name="T1" fmla="*/ 4 h 8"/>
                      <a:gd name="T2" fmla="*/ 25 w 25"/>
                      <a:gd name="T3" fmla="*/ 2 h 8"/>
                      <a:gd name="T4" fmla="*/ 25 w 25"/>
                      <a:gd name="T5" fmla="*/ 2 h 8"/>
                      <a:gd name="T6" fmla="*/ 25 w 25"/>
                      <a:gd name="T7" fmla="*/ 2 h 8"/>
                      <a:gd name="T8" fmla="*/ 23 w 25"/>
                      <a:gd name="T9" fmla="*/ 2 h 8"/>
                      <a:gd name="T10" fmla="*/ 23 w 25"/>
                      <a:gd name="T11" fmla="*/ 0 h 8"/>
                      <a:gd name="T12" fmla="*/ 23 w 25"/>
                      <a:gd name="T13" fmla="*/ 0 h 8"/>
                      <a:gd name="T14" fmla="*/ 21 w 25"/>
                      <a:gd name="T15" fmla="*/ 0 h 8"/>
                      <a:gd name="T16" fmla="*/ 21 w 25"/>
                      <a:gd name="T17" fmla="*/ 0 h 8"/>
                      <a:gd name="T18" fmla="*/ 4 w 25"/>
                      <a:gd name="T19" fmla="*/ 0 h 8"/>
                      <a:gd name="T20" fmla="*/ 2 w 25"/>
                      <a:gd name="T21" fmla="*/ 0 h 8"/>
                      <a:gd name="T22" fmla="*/ 2 w 25"/>
                      <a:gd name="T23" fmla="*/ 0 h 8"/>
                      <a:gd name="T24" fmla="*/ 2 w 25"/>
                      <a:gd name="T25" fmla="*/ 0 h 8"/>
                      <a:gd name="T26" fmla="*/ 0 w 25"/>
                      <a:gd name="T27" fmla="*/ 2 h 8"/>
                      <a:gd name="T28" fmla="*/ 0 w 25"/>
                      <a:gd name="T29" fmla="*/ 2 h 8"/>
                      <a:gd name="T30" fmla="*/ 0 w 25"/>
                      <a:gd name="T31" fmla="*/ 2 h 8"/>
                      <a:gd name="T32" fmla="*/ 0 w 25"/>
                      <a:gd name="T33" fmla="*/ 2 h 8"/>
                      <a:gd name="T34" fmla="*/ 0 w 25"/>
                      <a:gd name="T35" fmla="*/ 4 h 8"/>
                      <a:gd name="T36" fmla="*/ 0 w 25"/>
                      <a:gd name="T37" fmla="*/ 4 h 8"/>
                      <a:gd name="T38" fmla="*/ 0 w 25"/>
                      <a:gd name="T39" fmla="*/ 6 h 8"/>
                      <a:gd name="T40" fmla="*/ 0 w 25"/>
                      <a:gd name="T41" fmla="*/ 6 h 8"/>
                      <a:gd name="T42" fmla="*/ 0 w 25"/>
                      <a:gd name="T43" fmla="*/ 6 h 8"/>
                      <a:gd name="T44" fmla="*/ 0 w 25"/>
                      <a:gd name="T45" fmla="*/ 6 h 8"/>
                      <a:gd name="T46" fmla="*/ 2 w 25"/>
                      <a:gd name="T47" fmla="*/ 8 h 8"/>
                      <a:gd name="T48" fmla="*/ 2 w 25"/>
                      <a:gd name="T49" fmla="*/ 8 h 8"/>
                      <a:gd name="T50" fmla="*/ 2 w 25"/>
                      <a:gd name="T51" fmla="*/ 8 h 8"/>
                      <a:gd name="T52" fmla="*/ 4 w 25"/>
                      <a:gd name="T53" fmla="*/ 8 h 8"/>
                      <a:gd name="T54" fmla="*/ 21 w 25"/>
                      <a:gd name="T55" fmla="*/ 8 h 8"/>
                      <a:gd name="T56" fmla="*/ 21 w 25"/>
                      <a:gd name="T57" fmla="*/ 8 h 8"/>
                      <a:gd name="T58" fmla="*/ 23 w 25"/>
                      <a:gd name="T59" fmla="*/ 8 h 8"/>
                      <a:gd name="T60" fmla="*/ 23 w 25"/>
                      <a:gd name="T61" fmla="*/ 8 h 8"/>
                      <a:gd name="T62" fmla="*/ 23 w 25"/>
                      <a:gd name="T63" fmla="*/ 6 h 8"/>
                      <a:gd name="T64" fmla="*/ 25 w 25"/>
                      <a:gd name="T65" fmla="*/ 6 h 8"/>
                      <a:gd name="T66" fmla="*/ 25 w 25"/>
                      <a:gd name="T67" fmla="*/ 6 h 8"/>
                      <a:gd name="T68" fmla="*/ 25 w 25"/>
                      <a:gd name="T69" fmla="*/ 6 h 8"/>
                      <a:gd name="T70" fmla="*/ 25 w 25"/>
                      <a:gd name="T71" fmla="*/ 4 h 8"/>
                      <a:gd name="T72" fmla="*/ 25 w 25"/>
                      <a:gd name="T73" fmla="*/ 4 h 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5" h="8">
                        <a:moveTo>
                          <a:pt x="25" y="4"/>
                        </a:moveTo>
                        <a:lnTo>
                          <a:pt x="25" y="2"/>
                        </a:lnTo>
                        <a:lnTo>
                          <a:pt x="23" y="2"/>
                        </a:lnTo>
                        <a:lnTo>
                          <a:pt x="23" y="0"/>
                        </a:lnTo>
                        <a:lnTo>
                          <a:pt x="21" y="0"/>
                        </a:lnTo>
                        <a:lnTo>
                          <a:pt x="4" y="0"/>
                        </a:lnTo>
                        <a:lnTo>
                          <a:pt x="2" y="0"/>
                        </a:lnTo>
                        <a:lnTo>
                          <a:pt x="0" y="2"/>
                        </a:lnTo>
                        <a:lnTo>
                          <a:pt x="0" y="4"/>
                        </a:lnTo>
                        <a:lnTo>
                          <a:pt x="0" y="6"/>
                        </a:lnTo>
                        <a:lnTo>
                          <a:pt x="2" y="8"/>
                        </a:lnTo>
                        <a:lnTo>
                          <a:pt x="4" y="8"/>
                        </a:lnTo>
                        <a:lnTo>
                          <a:pt x="21" y="8"/>
                        </a:lnTo>
                        <a:lnTo>
                          <a:pt x="23" y="8"/>
                        </a:lnTo>
                        <a:lnTo>
                          <a:pt x="23" y="6"/>
                        </a:lnTo>
                        <a:lnTo>
                          <a:pt x="25" y="6"/>
                        </a:lnTo>
                        <a:lnTo>
                          <a:pt x="25" y="4"/>
                        </a:lnTo>
                        <a:close/>
                      </a:path>
                    </a:pathLst>
                  </a:custGeom>
                  <a:solidFill>
                    <a:srgbClr val="D8D8D8"/>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85" name="Freeform 149"/>
                  <p:cNvSpPr>
                    <a:spLocks/>
                  </p:cNvSpPr>
                  <p:nvPr/>
                </p:nvSpPr>
                <p:spPr bwMode="auto">
                  <a:xfrm>
                    <a:off x="10303" y="4020"/>
                    <a:ext cx="25" cy="8"/>
                  </a:xfrm>
                  <a:custGeom>
                    <a:avLst/>
                    <a:gdLst>
                      <a:gd name="T0" fmla="*/ 25 w 25"/>
                      <a:gd name="T1" fmla="*/ 4 h 8"/>
                      <a:gd name="T2" fmla="*/ 25 w 25"/>
                      <a:gd name="T3" fmla="*/ 2 h 8"/>
                      <a:gd name="T4" fmla="*/ 25 w 25"/>
                      <a:gd name="T5" fmla="*/ 2 h 8"/>
                      <a:gd name="T6" fmla="*/ 25 w 25"/>
                      <a:gd name="T7" fmla="*/ 2 h 8"/>
                      <a:gd name="T8" fmla="*/ 23 w 25"/>
                      <a:gd name="T9" fmla="*/ 2 h 8"/>
                      <a:gd name="T10" fmla="*/ 23 w 25"/>
                      <a:gd name="T11" fmla="*/ 0 h 8"/>
                      <a:gd name="T12" fmla="*/ 23 w 25"/>
                      <a:gd name="T13" fmla="*/ 0 h 8"/>
                      <a:gd name="T14" fmla="*/ 21 w 25"/>
                      <a:gd name="T15" fmla="*/ 0 h 8"/>
                      <a:gd name="T16" fmla="*/ 21 w 25"/>
                      <a:gd name="T17" fmla="*/ 0 h 8"/>
                      <a:gd name="T18" fmla="*/ 4 w 25"/>
                      <a:gd name="T19" fmla="*/ 0 h 8"/>
                      <a:gd name="T20" fmla="*/ 2 w 25"/>
                      <a:gd name="T21" fmla="*/ 0 h 8"/>
                      <a:gd name="T22" fmla="*/ 2 w 25"/>
                      <a:gd name="T23" fmla="*/ 0 h 8"/>
                      <a:gd name="T24" fmla="*/ 2 w 25"/>
                      <a:gd name="T25" fmla="*/ 0 h 8"/>
                      <a:gd name="T26" fmla="*/ 0 w 25"/>
                      <a:gd name="T27" fmla="*/ 2 h 8"/>
                      <a:gd name="T28" fmla="*/ 0 w 25"/>
                      <a:gd name="T29" fmla="*/ 2 h 8"/>
                      <a:gd name="T30" fmla="*/ 0 w 25"/>
                      <a:gd name="T31" fmla="*/ 2 h 8"/>
                      <a:gd name="T32" fmla="*/ 0 w 25"/>
                      <a:gd name="T33" fmla="*/ 2 h 8"/>
                      <a:gd name="T34" fmla="*/ 0 w 25"/>
                      <a:gd name="T35" fmla="*/ 4 h 8"/>
                      <a:gd name="T36" fmla="*/ 0 w 25"/>
                      <a:gd name="T37" fmla="*/ 4 h 8"/>
                      <a:gd name="T38" fmla="*/ 0 w 25"/>
                      <a:gd name="T39" fmla="*/ 6 h 8"/>
                      <a:gd name="T40" fmla="*/ 0 w 25"/>
                      <a:gd name="T41" fmla="*/ 6 h 8"/>
                      <a:gd name="T42" fmla="*/ 0 w 25"/>
                      <a:gd name="T43" fmla="*/ 6 h 8"/>
                      <a:gd name="T44" fmla="*/ 0 w 25"/>
                      <a:gd name="T45" fmla="*/ 6 h 8"/>
                      <a:gd name="T46" fmla="*/ 2 w 25"/>
                      <a:gd name="T47" fmla="*/ 8 h 8"/>
                      <a:gd name="T48" fmla="*/ 2 w 25"/>
                      <a:gd name="T49" fmla="*/ 8 h 8"/>
                      <a:gd name="T50" fmla="*/ 2 w 25"/>
                      <a:gd name="T51" fmla="*/ 8 h 8"/>
                      <a:gd name="T52" fmla="*/ 4 w 25"/>
                      <a:gd name="T53" fmla="*/ 8 h 8"/>
                      <a:gd name="T54" fmla="*/ 21 w 25"/>
                      <a:gd name="T55" fmla="*/ 8 h 8"/>
                      <a:gd name="T56" fmla="*/ 21 w 25"/>
                      <a:gd name="T57" fmla="*/ 8 h 8"/>
                      <a:gd name="T58" fmla="*/ 23 w 25"/>
                      <a:gd name="T59" fmla="*/ 8 h 8"/>
                      <a:gd name="T60" fmla="*/ 23 w 25"/>
                      <a:gd name="T61" fmla="*/ 8 h 8"/>
                      <a:gd name="T62" fmla="*/ 23 w 25"/>
                      <a:gd name="T63" fmla="*/ 6 h 8"/>
                      <a:gd name="T64" fmla="*/ 25 w 25"/>
                      <a:gd name="T65" fmla="*/ 6 h 8"/>
                      <a:gd name="T66" fmla="*/ 25 w 25"/>
                      <a:gd name="T67" fmla="*/ 6 h 8"/>
                      <a:gd name="T68" fmla="*/ 25 w 25"/>
                      <a:gd name="T69" fmla="*/ 6 h 8"/>
                      <a:gd name="T70" fmla="*/ 25 w 25"/>
                      <a:gd name="T71" fmla="*/ 4 h 8"/>
                      <a:gd name="T72" fmla="*/ 25 w 25"/>
                      <a:gd name="T73" fmla="*/ 4 h 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5" h="8">
                        <a:moveTo>
                          <a:pt x="25" y="4"/>
                        </a:moveTo>
                        <a:lnTo>
                          <a:pt x="25" y="2"/>
                        </a:lnTo>
                        <a:lnTo>
                          <a:pt x="23" y="2"/>
                        </a:lnTo>
                        <a:lnTo>
                          <a:pt x="23" y="0"/>
                        </a:lnTo>
                        <a:lnTo>
                          <a:pt x="21" y="0"/>
                        </a:lnTo>
                        <a:lnTo>
                          <a:pt x="4" y="0"/>
                        </a:lnTo>
                        <a:lnTo>
                          <a:pt x="2" y="0"/>
                        </a:lnTo>
                        <a:lnTo>
                          <a:pt x="0" y="2"/>
                        </a:lnTo>
                        <a:lnTo>
                          <a:pt x="0" y="4"/>
                        </a:lnTo>
                        <a:lnTo>
                          <a:pt x="0" y="6"/>
                        </a:lnTo>
                        <a:lnTo>
                          <a:pt x="2" y="8"/>
                        </a:lnTo>
                        <a:lnTo>
                          <a:pt x="4" y="8"/>
                        </a:lnTo>
                        <a:lnTo>
                          <a:pt x="21" y="8"/>
                        </a:lnTo>
                        <a:lnTo>
                          <a:pt x="23" y="8"/>
                        </a:lnTo>
                        <a:lnTo>
                          <a:pt x="23" y="6"/>
                        </a:lnTo>
                        <a:lnTo>
                          <a:pt x="25" y="6"/>
                        </a:lnTo>
                        <a:lnTo>
                          <a:pt x="25" y="4"/>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86" name="Line 150"/>
                  <p:cNvSpPr>
                    <a:spLocks noChangeShapeType="1"/>
                  </p:cNvSpPr>
                  <p:nvPr/>
                </p:nvSpPr>
                <p:spPr bwMode="auto">
                  <a:xfrm>
                    <a:off x="10130" y="3659"/>
                    <a:ext cx="476" cy="1"/>
                  </a:xfrm>
                  <a:prstGeom prst="line">
                    <a:avLst/>
                  </a:prstGeom>
                  <a:noFill/>
                  <a:ln w="3810">
                    <a:solidFill>
                      <a:srgbClr val="000000"/>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87" name="Rectangle 151"/>
                  <p:cNvSpPr>
                    <a:spLocks noChangeArrowheads="1"/>
                  </p:cNvSpPr>
                  <p:nvPr/>
                </p:nvSpPr>
                <p:spPr bwMode="auto">
                  <a:xfrm>
                    <a:off x="10237" y="3551"/>
                    <a:ext cx="266" cy="61"/>
                  </a:xfrm>
                  <a:prstGeom prst="rect">
                    <a:avLst/>
                  </a:prstGeom>
                  <a:solidFill>
                    <a:srgbClr val="E5E5E5"/>
                  </a:solidFill>
                  <a:ln w="127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88" name="Rectangle 152"/>
                  <p:cNvSpPr>
                    <a:spLocks noChangeArrowheads="1"/>
                  </p:cNvSpPr>
                  <p:nvPr/>
                </p:nvSpPr>
                <p:spPr bwMode="auto">
                  <a:xfrm>
                    <a:off x="10237" y="3551"/>
                    <a:ext cx="266" cy="61"/>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89" name="Rectangle 153"/>
                  <p:cNvSpPr>
                    <a:spLocks noChangeArrowheads="1"/>
                  </p:cNvSpPr>
                  <p:nvPr/>
                </p:nvSpPr>
                <p:spPr bwMode="auto">
                  <a:xfrm>
                    <a:off x="10258" y="3554"/>
                    <a:ext cx="226" cy="43"/>
                  </a:xfrm>
                  <a:prstGeom prst="rect">
                    <a:avLst/>
                  </a:prstGeom>
                  <a:solidFill>
                    <a:srgbClr val="000000"/>
                  </a:solidFill>
                  <a:ln w="127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90" name="Rectangle 154"/>
                  <p:cNvSpPr>
                    <a:spLocks noChangeArrowheads="1"/>
                  </p:cNvSpPr>
                  <p:nvPr/>
                </p:nvSpPr>
                <p:spPr bwMode="auto">
                  <a:xfrm>
                    <a:off x="10258" y="3554"/>
                    <a:ext cx="226" cy="43"/>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91" name="Freeform 155"/>
                  <p:cNvSpPr>
                    <a:spLocks/>
                  </p:cNvSpPr>
                  <p:nvPr/>
                </p:nvSpPr>
                <p:spPr bwMode="auto">
                  <a:xfrm>
                    <a:off x="10257" y="3550"/>
                    <a:ext cx="228" cy="46"/>
                  </a:xfrm>
                  <a:custGeom>
                    <a:avLst/>
                    <a:gdLst>
                      <a:gd name="T0" fmla="*/ 0 w 228"/>
                      <a:gd name="T1" fmla="*/ 0 h 46"/>
                      <a:gd name="T2" fmla="*/ 0 w 228"/>
                      <a:gd name="T3" fmla="*/ 42 h 46"/>
                      <a:gd name="T4" fmla="*/ 11 w 228"/>
                      <a:gd name="T5" fmla="*/ 42 h 46"/>
                      <a:gd name="T6" fmla="*/ 11 w 228"/>
                      <a:gd name="T7" fmla="*/ 46 h 46"/>
                      <a:gd name="T8" fmla="*/ 215 w 228"/>
                      <a:gd name="T9" fmla="*/ 46 h 46"/>
                      <a:gd name="T10" fmla="*/ 215 w 228"/>
                      <a:gd name="T11" fmla="*/ 42 h 46"/>
                      <a:gd name="T12" fmla="*/ 228 w 228"/>
                      <a:gd name="T13" fmla="*/ 42 h 46"/>
                      <a:gd name="T14" fmla="*/ 228 w 228"/>
                      <a:gd name="T15" fmla="*/ 0 h 46"/>
                      <a:gd name="T16" fmla="*/ 0 w 228"/>
                      <a:gd name="T17" fmla="*/ 0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8" h="46">
                        <a:moveTo>
                          <a:pt x="0" y="0"/>
                        </a:moveTo>
                        <a:lnTo>
                          <a:pt x="0" y="42"/>
                        </a:lnTo>
                        <a:lnTo>
                          <a:pt x="11" y="42"/>
                        </a:lnTo>
                        <a:lnTo>
                          <a:pt x="11" y="46"/>
                        </a:lnTo>
                        <a:lnTo>
                          <a:pt x="215" y="46"/>
                        </a:lnTo>
                        <a:lnTo>
                          <a:pt x="215" y="42"/>
                        </a:lnTo>
                        <a:lnTo>
                          <a:pt x="228" y="42"/>
                        </a:lnTo>
                        <a:lnTo>
                          <a:pt x="228" y="0"/>
                        </a:lnTo>
                        <a:lnTo>
                          <a:pt x="0" y="0"/>
                        </a:lnTo>
                        <a:close/>
                      </a:path>
                    </a:pathLst>
                  </a:custGeom>
                  <a:solidFill>
                    <a:srgbClr val="F2F2F2"/>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92" name="Freeform 156"/>
                  <p:cNvSpPr>
                    <a:spLocks/>
                  </p:cNvSpPr>
                  <p:nvPr/>
                </p:nvSpPr>
                <p:spPr bwMode="auto">
                  <a:xfrm>
                    <a:off x="10257" y="3550"/>
                    <a:ext cx="228" cy="46"/>
                  </a:xfrm>
                  <a:custGeom>
                    <a:avLst/>
                    <a:gdLst>
                      <a:gd name="T0" fmla="*/ 0 w 228"/>
                      <a:gd name="T1" fmla="*/ 0 h 46"/>
                      <a:gd name="T2" fmla="*/ 0 w 228"/>
                      <a:gd name="T3" fmla="*/ 42 h 46"/>
                      <a:gd name="T4" fmla="*/ 11 w 228"/>
                      <a:gd name="T5" fmla="*/ 42 h 46"/>
                      <a:gd name="T6" fmla="*/ 11 w 228"/>
                      <a:gd name="T7" fmla="*/ 46 h 46"/>
                      <a:gd name="T8" fmla="*/ 215 w 228"/>
                      <a:gd name="T9" fmla="*/ 46 h 46"/>
                      <a:gd name="T10" fmla="*/ 215 w 228"/>
                      <a:gd name="T11" fmla="*/ 42 h 46"/>
                      <a:gd name="T12" fmla="*/ 228 w 228"/>
                      <a:gd name="T13" fmla="*/ 42 h 46"/>
                      <a:gd name="T14" fmla="*/ 228 w 228"/>
                      <a:gd name="T15" fmla="*/ 0 h 46"/>
                      <a:gd name="T16" fmla="*/ 0 w 228"/>
                      <a:gd name="T17" fmla="*/ 0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8" h="46">
                        <a:moveTo>
                          <a:pt x="0" y="0"/>
                        </a:moveTo>
                        <a:lnTo>
                          <a:pt x="0" y="42"/>
                        </a:lnTo>
                        <a:lnTo>
                          <a:pt x="11" y="42"/>
                        </a:lnTo>
                        <a:lnTo>
                          <a:pt x="11" y="46"/>
                        </a:lnTo>
                        <a:lnTo>
                          <a:pt x="215" y="46"/>
                        </a:lnTo>
                        <a:lnTo>
                          <a:pt x="215" y="42"/>
                        </a:lnTo>
                        <a:lnTo>
                          <a:pt x="228" y="42"/>
                        </a:lnTo>
                        <a:lnTo>
                          <a:pt x="228" y="0"/>
                        </a:lnTo>
                        <a:lnTo>
                          <a:pt x="0"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93" name="Freeform 157"/>
                  <p:cNvSpPr>
                    <a:spLocks/>
                  </p:cNvSpPr>
                  <p:nvPr/>
                </p:nvSpPr>
                <p:spPr bwMode="auto">
                  <a:xfrm>
                    <a:off x="10464" y="3555"/>
                    <a:ext cx="4" cy="37"/>
                  </a:xfrm>
                  <a:custGeom>
                    <a:avLst/>
                    <a:gdLst>
                      <a:gd name="T0" fmla="*/ 4 w 4"/>
                      <a:gd name="T1" fmla="*/ 2 h 37"/>
                      <a:gd name="T2" fmla="*/ 4 w 4"/>
                      <a:gd name="T3" fmla="*/ 2 h 37"/>
                      <a:gd name="T4" fmla="*/ 4 w 4"/>
                      <a:gd name="T5" fmla="*/ 0 h 37"/>
                      <a:gd name="T6" fmla="*/ 2 w 4"/>
                      <a:gd name="T7" fmla="*/ 0 h 37"/>
                      <a:gd name="T8" fmla="*/ 2 w 4"/>
                      <a:gd name="T9" fmla="*/ 0 h 37"/>
                      <a:gd name="T10" fmla="*/ 2 w 4"/>
                      <a:gd name="T11" fmla="*/ 0 h 37"/>
                      <a:gd name="T12" fmla="*/ 0 w 4"/>
                      <a:gd name="T13" fmla="*/ 0 h 37"/>
                      <a:gd name="T14" fmla="*/ 0 w 4"/>
                      <a:gd name="T15" fmla="*/ 0 h 37"/>
                      <a:gd name="T16" fmla="*/ 0 w 4"/>
                      <a:gd name="T17" fmla="*/ 2 h 37"/>
                      <a:gd name="T18" fmla="*/ 0 w 4"/>
                      <a:gd name="T19" fmla="*/ 2 h 37"/>
                      <a:gd name="T20" fmla="*/ 0 w 4"/>
                      <a:gd name="T21" fmla="*/ 35 h 37"/>
                      <a:gd name="T22" fmla="*/ 0 w 4"/>
                      <a:gd name="T23" fmla="*/ 37 h 37"/>
                      <a:gd name="T24" fmla="*/ 0 w 4"/>
                      <a:gd name="T25" fmla="*/ 37 h 37"/>
                      <a:gd name="T26" fmla="*/ 0 w 4"/>
                      <a:gd name="T27" fmla="*/ 37 h 37"/>
                      <a:gd name="T28" fmla="*/ 2 w 4"/>
                      <a:gd name="T29" fmla="*/ 37 h 37"/>
                      <a:gd name="T30" fmla="*/ 2 w 4"/>
                      <a:gd name="T31" fmla="*/ 37 h 37"/>
                      <a:gd name="T32" fmla="*/ 2 w 4"/>
                      <a:gd name="T33" fmla="*/ 37 h 37"/>
                      <a:gd name="T34" fmla="*/ 4 w 4"/>
                      <a:gd name="T35" fmla="*/ 37 h 37"/>
                      <a:gd name="T36" fmla="*/ 4 w 4"/>
                      <a:gd name="T37" fmla="*/ 37 h 37"/>
                      <a:gd name="T38" fmla="*/ 4 w 4"/>
                      <a:gd name="T39" fmla="*/ 35 h 37"/>
                      <a:gd name="T40" fmla="*/ 4 w 4"/>
                      <a:gd name="T41" fmla="*/ 2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 h="37">
                        <a:moveTo>
                          <a:pt x="4" y="2"/>
                        </a:moveTo>
                        <a:lnTo>
                          <a:pt x="4" y="2"/>
                        </a:lnTo>
                        <a:lnTo>
                          <a:pt x="4" y="0"/>
                        </a:lnTo>
                        <a:lnTo>
                          <a:pt x="2" y="0"/>
                        </a:lnTo>
                        <a:lnTo>
                          <a:pt x="0" y="0"/>
                        </a:lnTo>
                        <a:lnTo>
                          <a:pt x="0" y="2"/>
                        </a:lnTo>
                        <a:lnTo>
                          <a:pt x="0" y="35"/>
                        </a:lnTo>
                        <a:lnTo>
                          <a:pt x="0" y="37"/>
                        </a:lnTo>
                        <a:lnTo>
                          <a:pt x="2" y="37"/>
                        </a:lnTo>
                        <a:lnTo>
                          <a:pt x="4" y="37"/>
                        </a:lnTo>
                        <a:lnTo>
                          <a:pt x="4" y="35"/>
                        </a:lnTo>
                        <a:lnTo>
                          <a:pt x="4" y="2"/>
                        </a:lnTo>
                        <a:close/>
                      </a:path>
                    </a:pathLst>
                  </a:custGeom>
                  <a:solidFill>
                    <a:srgbClr val="E5E5E5"/>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94" name="Freeform 158"/>
                  <p:cNvSpPr>
                    <a:spLocks/>
                  </p:cNvSpPr>
                  <p:nvPr/>
                </p:nvSpPr>
                <p:spPr bwMode="auto">
                  <a:xfrm>
                    <a:off x="10464" y="3555"/>
                    <a:ext cx="4" cy="37"/>
                  </a:xfrm>
                  <a:custGeom>
                    <a:avLst/>
                    <a:gdLst>
                      <a:gd name="T0" fmla="*/ 4 w 4"/>
                      <a:gd name="T1" fmla="*/ 2 h 37"/>
                      <a:gd name="T2" fmla="*/ 4 w 4"/>
                      <a:gd name="T3" fmla="*/ 2 h 37"/>
                      <a:gd name="T4" fmla="*/ 4 w 4"/>
                      <a:gd name="T5" fmla="*/ 0 h 37"/>
                      <a:gd name="T6" fmla="*/ 2 w 4"/>
                      <a:gd name="T7" fmla="*/ 0 h 37"/>
                      <a:gd name="T8" fmla="*/ 2 w 4"/>
                      <a:gd name="T9" fmla="*/ 0 h 37"/>
                      <a:gd name="T10" fmla="*/ 2 w 4"/>
                      <a:gd name="T11" fmla="*/ 0 h 37"/>
                      <a:gd name="T12" fmla="*/ 0 w 4"/>
                      <a:gd name="T13" fmla="*/ 0 h 37"/>
                      <a:gd name="T14" fmla="*/ 0 w 4"/>
                      <a:gd name="T15" fmla="*/ 0 h 37"/>
                      <a:gd name="T16" fmla="*/ 0 w 4"/>
                      <a:gd name="T17" fmla="*/ 2 h 37"/>
                      <a:gd name="T18" fmla="*/ 0 w 4"/>
                      <a:gd name="T19" fmla="*/ 2 h 37"/>
                      <a:gd name="T20" fmla="*/ 0 w 4"/>
                      <a:gd name="T21" fmla="*/ 35 h 37"/>
                      <a:gd name="T22" fmla="*/ 0 w 4"/>
                      <a:gd name="T23" fmla="*/ 37 h 37"/>
                      <a:gd name="T24" fmla="*/ 0 w 4"/>
                      <a:gd name="T25" fmla="*/ 37 h 37"/>
                      <a:gd name="T26" fmla="*/ 0 w 4"/>
                      <a:gd name="T27" fmla="*/ 37 h 37"/>
                      <a:gd name="T28" fmla="*/ 2 w 4"/>
                      <a:gd name="T29" fmla="*/ 37 h 37"/>
                      <a:gd name="T30" fmla="*/ 2 w 4"/>
                      <a:gd name="T31" fmla="*/ 37 h 37"/>
                      <a:gd name="T32" fmla="*/ 2 w 4"/>
                      <a:gd name="T33" fmla="*/ 37 h 37"/>
                      <a:gd name="T34" fmla="*/ 4 w 4"/>
                      <a:gd name="T35" fmla="*/ 37 h 37"/>
                      <a:gd name="T36" fmla="*/ 4 w 4"/>
                      <a:gd name="T37" fmla="*/ 37 h 37"/>
                      <a:gd name="T38" fmla="*/ 4 w 4"/>
                      <a:gd name="T39" fmla="*/ 35 h 37"/>
                      <a:gd name="T40" fmla="*/ 4 w 4"/>
                      <a:gd name="T41" fmla="*/ 2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 h="37">
                        <a:moveTo>
                          <a:pt x="4" y="2"/>
                        </a:moveTo>
                        <a:lnTo>
                          <a:pt x="4" y="2"/>
                        </a:lnTo>
                        <a:lnTo>
                          <a:pt x="4" y="0"/>
                        </a:lnTo>
                        <a:lnTo>
                          <a:pt x="2" y="0"/>
                        </a:lnTo>
                        <a:lnTo>
                          <a:pt x="0" y="0"/>
                        </a:lnTo>
                        <a:lnTo>
                          <a:pt x="0" y="2"/>
                        </a:lnTo>
                        <a:lnTo>
                          <a:pt x="0" y="35"/>
                        </a:lnTo>
                        <a:lnTo>
                          <a:pt x="0" y="37"/>
                        </a:lnTo>
                        <a:lnTo>
                          <a:pt x="2" y="37"/>
                        </a:lnTo>
                        <a:lnTo>
                          <a:pt x="4" y="37"/>
                        </a:lnTo>
                        <a:lnTo>
                          <a:pt x="4" y="35"/>
                        </a:lnTo>
                        <a:lnTo>
                          <a:pt x="4" y="2"/>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95" name="Freeform 159"/>
                  <p:cNvSpPr>
                    <a:spLocks/>
                  </p:cNvSpPr>
                  <p:nvPr/>
                </p:nvSpPr>
                <p:spPr bwMode="auto">
                  <a:xfrm>
                    <a:off x="10272" y="3555"/>
                    <a:ext cx="4" cy="37"/>
                  </a:xfrm>
                  <a:custGeom>
                    <a:avLst/>
                    <a:gdLst>
                      <a:gd name="T0" fmla="*/ 4 w 4"/>
                      <a:gd name="T1" fmla="*/ 2 h 37"/>
                      <a:gd name="T2" fmla="*/ 4 w 4"/>
                      <a:gd name="T3" fmla="*/ 2 h 37"/>
                      <a:gd name="T4" fmla="*/ 4 w 4"/>
                      <a:gd name="T5" fmla="*/ 0 h 37"/>
                      <a:gd name="T6" fmla="*/ 4 w 4"/>
                      <a:gd name="T7" fmla="*/ 0 h 37"/>
                      <a:gd name="T8" fmla="*/ 2 w 4"/>
                      <a:gd name="T9" fmla="*/ 0 h 37"/>
                      <a:gd name="T10" fmla="*/ 2 w 4"/>
                      <a:gd name="T11" fmla="*/ 0 h 37"/>
                      <a:gd name="T12" fmla="*/ 2 w 4"/>
                      <a:gd name="T13" fmla="*/ 0 h 37"/>
                      <a:gd name="T14" fmla="*/ 0 w 4"/>
                      <a:gd name="T15" fmla="*/ 0 h 37"/>
                      <a:gd name="T16" fmla="*/ 0 w 4"/>
                      <a:gd name="T17" fmla="*/ 2 h 37"/>
                      <a:gd name="T18" fmla="*/ 0 w 4"/>
                      <a:gd name="T19" fmla="*/ 2 h 37"/>
                      <a:gd name="T20" fmla="*/ 0 w 4"/>
                      <a:gd name="T21" fmla="*/ 35 h 37"/>
                      <a:gd name="T22" fmla="*/ 0 w 4"/>
                      <a:gd name="T23" fmla="*/ 37 h 37"/>
                      <a:gd name="T24" fmla="*/ 0 w 4"/>
                      <a:gd name="T25" fmla="*/ 37 h 37"/>
                      <a:gd name="T26" fmla="*/ 2 w 4"/>
                      <a:gd name="T27" fmla="*/ 37 h 37"/>
                      <a:gd name="T28" fmla="*/ 2 w 4"/>
                      <a:gd name="T29" fmla="*/ 37 h 37"/>
                      <a:gd name="T30" fmla="*/ 2 w 4"/>
                      <a:gd name="T31" fmla="*/ 37 h 37"/>
                      <a:gd name="T32" fmla="*/ 4 w 4"/>
                      <a:gd name="T33" fmla="*/ 37 h 37"/>
                      <a:gd name="T34" fmla="*/ 4 w 4"/>
                      <a:gd name="T35" fmla="*/ 37 h 37"/>
                      <a:gd name="T36" fmla="*/ 4 w 4"/>
                      <a:gd name="T37" fmla="*/ 37 h 37"/>
                      <a:gd name="T38" fmla="*/ 4 w 4"/>
                      <a:gd name="T39" fmla="*/ 35 h 37"/>
                      <a:gd name="T40" fmla="*/ 4 w 4"/>
                      <a:gd name="T41" fmla="*/ 2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 h="37">
                        <a:moveTo>
                          <a:pt x="4" y="2"/>
                        </a:moveTo>
                        <a:lnTo>
                          <a:pt x="4" y="2"/>
                        </a:lnTo>
                        <a:lnTo>
                          <a:pt x="4" y="0"/>
                        </a:lnTo>
                        <a:lnTo>
                          <a:pt x="2" y="0"/>
                        </a:lnTo>
                        <a:lnTo>
                          <a:pt x="0" y="0"/>
                        </a:lnTo>
                        <a:lnTo>
                          <a:pt x="0" y="2"/>
                        </a:lnTo>
                        <a:lnTo>
                          <a:pt x="0" y="35"/>
                        </a:lnTo>
                        <a:lnTo>
                          <a:pt x="0" y="37"/>
                        </a:lnTo>
                        <a:lnTo>
                          <a:pt x="2" y="37"/>
                        </a:lnTo>
                        <a:lnTo>
                          <a:pt x="4" y="37"/>
                        </a:lnTo>
                        <a:lnTo>
                          <a:pt x="4" y="35"/>
                        </a:lnTo>
                        <a:lnTo>
                          <a:pt x="4" y="2"/>
                        </a:lnTo>
                        <a:close/>
                      </a:path>
                    </a:pathLst>
                  </a:custGeom>
                  <a:solidFill>
                    <a:srgbClr val="E5E5E5"/>
                  </a:solidFill>
                  <a:ln w="1270">
                    <a:solidFill>
                      <a:srgbClr val="000000"/>
                    </a:solidFill>
                    <a:prstDash val="solid"/>
                    <a:round/>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96" name="Freeform 160"/>
                  <p:cNvSpPr>
                    <a:spLocks/>
                  </p:cNvSpPr>
                  <p:nvPr/>
                </p:nvSpPr>
                <p:spPr bwMode="auto">
                  <a:xfrm>
                    <a:off x="10272" y="3555"/>
                    <a:ext cx="4" cy="37"/>
                  </a:xfrm>
                  <a:custGeom>
                    <a:avLst/>
                    <a:gdLst>
                      <a:gd name="T0" fmla="*/ 4 w 4"/>
                      <a:gd name="T1" fmla="*/ 2 h 37"/>
                      <a:gd name="T2" fmla="*/ 4 w 4"/>
                      <a:gd name="T3" fmla="*/ 2 h 37"/>
                      <a:gd name="T4" fmla="*/ 4 w 4"/>
                      <a:gd name="T5" fmla="*/ 0 h 37"/>
                      <a:gd name="T6" fmla="*/ 4 w 4"/>
                      <a:gd name="T7" fmla="*/ 0 h 37"/>
                      <a:gd name="T8" fmla="*/ 2 w 4"/>
                      <a:gd name="T9" fmla="*/ 0 h 37"/>
                      <a:gd name="T10" fmla="*/ 2 w 4"/>
                      <a:gd name="T11" fmla="*/ 0 h 37"/>
                      <a:gd name="T12" fmla="*/ 2 w 4"/>
                      <a:gd name="T13" fmla="*/ 0 h 37"/>
                      <a:gd name="T14" fmla="*/ 0 w 4"/>
                      <a:gd name="T15" fmla="*/ 0 h 37"/>
                      <a:gd name="T16" fmla="*/ 0 w 4"/>
                      <a:gd name="T17" fmla="*/ 2 h 37"/>
                      <a:gd name="T18" fmla="*/ 0 w 4"/>
                      <a:gd name="T19" fmla="*/ 2 h 37"/>
                      <a:gd name="T20" fmla="*/ 0 w 4"/>
                      <a:gd name="T21" fmla="*/ 35 h 37"/>
                      <a:gd name="T22" fmla="*/ 0 w 4"/>
                      <a:gd name="T23" fmla="*/ 37 h 37"/>
                      <a:gd name="T24" fmla="*/ 0 w 4"/>
                      <a:gd name="T25" fmla="*/ 37 h 37"/>
                      <a:gd name="T26" fmla="*/ 2 w 4"/>
                      <a:gd name="T27" fmla="*/ 37 h 37"/>
                      <a:gd name="T28" fmla="*/ 2 w 4"/>
                      <a:gd name="T29" fmla="*/ 37 h 37"/>
                      <a:gd name="T30" fmla="*/ 2 w 4"/>
                      <a:gd name="T31" fmla="*/ 37 h 37"/>
                      <a:gd name="T32" fmla="*/ 4 w 4"/>
                      <a:gd name="T33" fmla="*/ 37 h 37"/>
                      <a:gd name="T34" fmla="*/ 4 w 4"/>
                      <a:gd name="T35" fmla="*/ 37 h 37"/>
                      <a:gd name="T36" fmla="*/ 4 w 4"/>
                      <a:gd name="T37" fmla="*/ 37 h 37"/>
                      <a:gd name="T38" fmla="*/ 4 w 4"/>
                      <a:gd name="T39" fmla="*/ 35 h 37"/>
                      <a:gd name="T40" fmla="*/ 4 w 4"/>
                      <a:gd name="T41" fmla="*/ 2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 h="37">
                        <a:moveTo>
                          <a:pt x="4" y="2"/>
                        </a:moveTo>
                        <a:lnTo>
                          <a:pt x="4" y="2"/>
                        </a:lnTo>
                        <a:lnTo>
                          <a:pt x="4" y="0"/>
                        </a:lnTo>
                        <a:lnTo>
                          <a:pt x="2" y="0"/>
                        </a:lnTo>
                        <a:lnTo>
                          <a:pt x="0" y="0"/>
                        </a:lnTo>
                        <a:lnTo>
                          <a:pt x="0" y="2"/>
                        </a:lnTo>
                        <a:lnTo>
                          <a:pt x="0" y="35"/>
                        </a:lnTo>
                        <a:lnTo>
                          <a:pt x="0" y="37"/>
                        </a:lnTo>
                        <a:lnTo>
                          <a:pt x="2" y="37"/>
                        </a:lnTo>
                        <a:lnTo>
                          <a:pt x="4" y="37"/>
                        </a:lnTo>
                        <a:lnTo>
                          <a:pt x="4" y="35"/>
                        </a:lnTo>
                        <a:lnTo>
                          <a:pt x="4" y="2"/>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97" name="Line 161"/>
                  <p:cNvSpPr>
                    <a:spLocks noChangeShapeType="1"/>
                  </p:cNvSpPr>
                  <p:nvPr/>
                </p:nvSpPr>
                <p:spPr bwMode="auto">
                  <a:xfrm>
                    <a:off x="10524" y="4602"/>
                    <a:ext cx="1" cy="111"/>
                  </a:xfrm>
                  <a:prstGeom prst="line">
                    <a:avLst/>
                  </a:prstGeom>
                  <a:noFill/>
                  <a:ln w="5080">
                    <a:solidFill>
                      <a:srgbClr val="7F7F7F"/>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98" name="Rectangle 162"/>
                  <p:cNvSpPr>
                    <a:spLocks noChangeArrowheads="1"/>
                  </p:cNvSpPr>
                  <p:nvPr/>
                </p:nvSpPr>
                <p:spPr bwMode="auto">
                  <a:xfrm>
                    <a:off x="10292" y="4100"/>
                    <a:ext cx="173" cy="23"/>
                  </a:xfrm>
                  <a:prstGeom prst="rect">
                    <a:avLst/>
                  </a:prstGeom>
                  <a:solidFill>
                    <a:srgbClr val="003F7F"/>
                  </a:solidFill>
                  <a:ln w="1270">
                    <a:solidFill>
                      <a:srgbClr val="000000"/>
                    </a:solidFill>
                    <a:miter lim="800000"/>
                    <a:headEnd/>
                    <a:tailEnd/>
                  </a:ln>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sp>
                <p:nvSpPr>
                  <p:cNvPr id="99" name="Rectangle 163"/>
                  <p:cNvSpPr>
                    <a:spLocks noChangeArrowheads="1"/>
                  </p:cNvSpPr>
                  <p:nvPr/>
                </p:nvSpPr>
                <p:spPr bwMode="auto">
                  <a:xfrm>
                    <a:off x="10292" y="4100"/>
                    <a:ext cx="173" cy="23"/>
                  </a:xfrm>
                  <a:prstGeom prst="rect">
                    <a:avLst/>
                  </a:prstGeom>
                  <a:noFill/>
                  <a:ln w="1270">
                    <a:solidFill>
                      <a:srgbClr val="003F7F"/>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buClr>
                        <a:srgbClr val="0000FF"/>
                      </a:buClr>
                      <a:buFont typeface="Wingdings" pitchFamily="2" charset="2"/>
                      <a:buNone/>
                      <a:defRPr/>
                    </a:pPr>
                    <a:endParaRPr lang="en-US" sz="1000" dirty="0">
                      <a:solidFill>
                        <a:srgbClr val="ACCBF9"/>
                      </a:solidFill>
                      <a:latin typeface="Arial" pitchFamily="34" charset="0"/>
                    </a:endParaRPr>
                  </a:p>
                </p:txBody>
              </p:sp>
            </p:grpSp>
          </p:grpSp>
          <p:sp>
            <p:nvSpPr>
              <p:cNvPr id="25" name="TextBox 184"/>
              <p:cNvSpPr txBox="1">
                <a:spLocks noChangeArrowheads="1"/>
              </p:cNvSpPr>
              <p:nvPr/>
            </p:nvSpPr>
            <p:spPr bwMode="auto">
              <a:xfrm>
                <a:off x="2811463" y="5648688"/>
                <a:ext cx="1258887" cy="427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bg2"/>
                    </a:solidFill>
                    <a:latin typeface="Tahoma" pitchFamily="34" charset="0"/>
                  </a:defRPr>
                </a:lvl1pPr>
                <a:lvl2pPr marL="742950" indent="-285750" eaLnBrk="0" hangingPunct="0">
                  <a:defRPr sz="1000">
                    <a:solidFill>
                      <a:schemeClr val="bg2"/>
                    </a:solidFill>
                    <a:latin typeface="Tahoma" pitchFamily="34" charset="0"/>
                  </a:defRPr>
                </a:lvl2pPr>
                <a:lvl3pPr marL="1143000" indent="-228600" eaLnBrk="0" hangingPunct="0">
                  <a:defRPr sz="1000">
                    <a:solidFill>
                      <a:schemeClr val="bg2"/>
                    </a:solidFill>
                    <a:latin typeface="Tahoma" pitchFamily="34" charset="0"/>
                  </a:defRPr>
                </a:lvl3pPr>
                <a:lvl4pPr marL="1600200" indent="-228600" eaLnBrk="0" hangingPunct="0">
                  <a:defRPr sz="1000">
                    <a:solidFill>
                      <a:schemeClr val="bg2"/>
                    </a:solidFill>
                    <a:latin typeface="Tahoma" pitchFamily="34" charset="0"/>
                  </a:defRPr>
                </a:lvl4pPr>
                <a:lvl5pPr marL="2057400" indent="-228600" eaLnBrk="0" hangingPunct="0">
                  <a:defRPr sz="1000">
                    <a:solidFill>
                      <a:schemeClr val="bg2"/>
                    </a:solidFill>
                    <a:latin typeface="Tahoma" pitchFamily="34" charset="0"/>
                  </a:defRPr>
                </a:lvl5pPr>
                <a:lvl6pPr marL="2514600" indent="-228600" eaLnBrk="0" fontAlgn="base" hangingPunct="0">
                  <a:spcBef>
                    <a:spcPct val="0"/>
                  </a:spcBef>
                  <a:spcAft>
                    <a:spcPct val="0"/>
                  </a:spcAft>
                  <a:defRPr sz="1000">
                    <a:solidFill>
                      <a:schemeClr val="bg2"/>
                    </a:solidFill>
                    <a:latin typeface="Tahoma" pitchFamily="34" charset="0"/>
                  </a:defRPr>
                </a:lvl6pPr>
                <a:lvl7pPr marL="2971800" indent="-228600" eaLnBrk="0" fontAlgn="base" hangingPunct="0">
                  <a:spcBef>
                    <a:spcPct val="0"/>
                  </a:spcBef>
                  <a:spcAft>
                    <a:spcPct val="0"/>
                  </a:spcAft>
                  <a:defRPr sz="1000">
                    <a:solidFill>
                      <a:schemeClr val="bg2"/>
                    </a:solidFill>
                    <a:latin typeface="Tahoma" pitchFamily="34" charset="0"/>
                  </a:defRPr>
                </a:lvl7pPr>
                <a:lvl8pPr marL="3429000" indent="-228600" eaLnBrk="0" fontAlgn="base" hangingPunct="0">
                  <a:spcBef>
                    <a:spcPct val="0"/>
                  </a:spcBef>
                  <a:spcAft>
                    <a:spcPct val="0"/>
                  </a:spcAft>
                  <a:defRPr sz="1000">
                    <a:solidFill>
                      <a:schemeClr val="bg2"/>
                    </a:solidFill>
                    <a:latin typeface="Tahoma" pitchFamily="34" charset="0"/>
                  </a:defRPr>
                </a:lvl8pPr>
                <a:lvl9pPr marL="3886200" indent="-228600" eaLnBrk="0" fontAlgn="base" hangingPunct="0">
                  <a:spcBef>
                    <a:spcPct val="0"/>
                  </a:spcBef>
                  <a:spcAft>
                    <a:spcPct val="0"/>
                  </a:spcAft>
                  <a:defRPr sz="1000">
                    <a:solidFill>
                      <a:schemeClr val="bg2"/>
                    </a:solidFill>
                    <a:latin typeface="Tahoma" pitchFamily="34" charset="0"/>
                  </a:defRPr>
                </a:lvl9pPr>
              </a:lstStyle>
              <a:p>
                <a:pPr algn="r" eaLnBrk="1" fontAlgn="base" hangingPunct="1">
                  <a:spcBef>
                    <a:spcPct val="0"/>
                  </a:spcBef>
                  <a:spcAft>
                    <a:spcPct val="0"/>
                  </a:spcAft>
                  <a:buClr>
                    <a:srgbClr val="0000FF"/>
                  </a:buClr>
                  <a:buFont typeface="Wingdings" pitchFamily="2" charset="2"/>
                  <a:buNone/>
                  <a:defRPr/>
                </a:pPr>
                <a:r>
                  <a:rPr lang="en-US" b="1" dirty="0">
                    <a:solidFill>
                      <a:prstClr val="black"/>
                    </a:solidFill>
                  </a:rPr>
                  <a:t>DoD Fingerprint Archive</a:t>
                </a:r>
              </a:p>
            </p:txBody>
          </p:sp>
        </p:grpSp>
        <p:sp>
          <p:nvSpPr>
            <p:cNvPr id="23" name="Freeform 5"/>
            <p:cNvSpPr>
              <a:spLocks/>
            </p:cNvSpPr>
            <p:nvPr/>
          </p:nvSpPr>
          <p:spPr bwMode="auto">
            <a:xfrm>
              <a:off x="4259263" y="4278313"/>
              <a:ext cx="3330575" cy="1317625"/>
            </a:xfrm>
            <a:custGeom>
              <a:avLst/>
              <a:gdLst>
                <a:gd name="T0" fmla="*/ 3055196 w 3352800"/>
                <a:gd name="T1" fmla="*/ 0 h 1278467"/>
                <a:gd name="T2" fmla="*/ 887240 w 3352800"/>
                <a:gd name="T3" fmla="*/ 646083 h 1278467"/>
                <a:gd name="T4" fmla="*/ 0 w 3352800"/>
                <a:gd name="T5" fmla="*/ 1951176 h 1278467"/>
                <a:gd name="T6" fmla="*/ 0 60000 65536"/>
                <a:gd name="T7" fmla="*/ 0 60000 65536"/>
                <a:gd name="T8" fmla="*/ 0 60000 65536"/>
              </a:gdLst>
              <a:ahLst/>
              <a:cxnLst>
                <a:cxn ang="T6">
                  <a:pos x="T0" y="T1"/>
                </a:cxn>
                <a:cxn ang="T7">
                  <a:pos x="T2" y="T3"/>
                </a:cxn>
                <a:cxn ang="T8">
                  <a:pos x="T4" y="T5"/>
                </a:cxn>
              </a:cxnLst>
              <a:rect l="0" t="0" r="r" b="b"/>
              <a:pathLst>
                <a:path w="3352800" h="1278467">
                  <a:moveTo>
                    <a:pt x="3352800" y="0"/>
                  </a:moveTo>
                  <a:cubicBezTo>
                    <a:pt x="2442633" y="105127"/>
                    <a:pt x="1532467" y="210255"/>
                    <a:pt x="973667" y="423333"/>
                  </a:cubicBezTo>
                  <a:cubicBezTo>
                    <a:pt x="414867" y="636411"/>
                    <a:pt x="207433" y="957439"/>
                    <a:pt x="0" y="1278467"/>
                  </a:cubicBezTo>
                </a:path>
              </a:pathLst>
            </a:custGeom>
            <a:noFill/>
            <a:ln w="25400" cap="flat" cmpd="sng" algn="ctr">
              <a:solidFill>
                <a:srgbClr val="009900"/>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buClr>
                  <a:srgbClr val="0000FF"/>
                </a:buClr>
                <a:buFont typeface="Wingdings" pitchFamily="2" charset="2"/>
                <a:buNone/>
              </a:pPr>
              <a:endParaRPr lang="en-US" sz="1000">
                <a:solidFill>
                  <a:srgbClr val="ACCBF9"/>
                </a:solidFill>
                <a:latin typeface="Arial" pitchFamily="34" charset="0"/>
              </a:endParaRPr>
            </a:p>
          </p:txBody>
        </p:sp>
      </p:grpSp>
      <p:sp>
        <p:nvSpPr>
          <p:cNvPr id="267" name="Rectangle 2"/>
          <p:cNvSpPr txBox="1">
            <a:spLocks noChangeArrowheads="1"/>
          </p:cNvSpPr>
          <p:nvPr/>
        </p:nvSpPr>
        <p:spPr bwMode="auto">
          <a:xfrm>
            <a:off x="2250303" y="531749"/>
            <a:ext cx="7750175"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bg2"/>
                </a:solidFill>
                <a:latin typeface="Tahoma" pitchFamily="34" charset="0"/>
              </a:defRPr>
            </a:lvl1pPr>
            <a:lvl2pPr marL="742950" indent="-285750" eaLnBrk="0" hangingPunct="0">
              <a:defRPr sz="1000">
                <a:solidFill>
                  <a:schemeClr val="bg2"/>
                </a:solidFill>
                <a:latin typeface="Tahoma" pitchFamily="34" charset="0"/>
              </a:defRPr>
            </a:lvl2pPr>
            <a:lvl3pPr marL="1143000" indent="-228600" eaLnBrk="0" hangingPunct="0">
              <a:defRPr sz="1000">
                <a:solidFill>
                  <a:schemeClr val="bg2"/>
                </a:solidFill>
                <a:latin typeface="Tahoma" pitchFamily="34" charset="0"/>
              </a:defRPr>
            </a:lvl3pPr>
            <a:lvl4pPr marL="1600200" indent="-228600" eaLnBrk="0" hangingPunct="0">
              <a:defRPr sz="1000">
                <a:solidFill>
                  <a:schemeClr val="bg2"/>
                </a:solidFill>
                <a:latin typeface="Tahoma" pitchFamily="34" charset="0"/>
              </a:defRPr>
            </a:lvl4pPr>
            <a:lvl5pPr marL="2057400" indent="-228600" eaLnBrk="0" hangingPunct="0">
              <a:defRPr sz="1000">
                <a:solidFill>
                  <a:schemeClr val="bg2"/>
                </a:solidFill>
                <a:latin typeface="Tahoma" pitchFamily="34" charset="0"/>
              </a:defRPr>
            </a:lvl5pPr>
            <a:lvl6pPr marL="2514600" indent="-228600" eaLnBrk="0" fontAlgn="base" hangingPunct="0">
              <a:spcBef>
                <a:spcPct val="0"/>
              </a:spcBef>
              <a:spcAft>
                <a:spcPct val="0"/>
              </a:spcAft>
              <a:defRPr sz="1000">
                <a:solidFill>
                  <a:schemeClr val="bg2"/>
                </a:solidFill>
                <a:latin typeface="Tahoma" pitchFamily="34" charset="0"/>
              </a:defRPr>
            </a:lvl6pPr>
            <a:lvl7pPr marL="2971800" indent="-228600" eaLnBrk="0" fontAlgn="base" hangingPunct="0">
              <a:spcBef>
                <a:spcPct val="0"/>
              </a:spcBef>
              <a:spcAft>
                <a:spcPct val="0"/>
              </a:spcAft>
              <a:defRPr sz="1000">
                <a:solidFill>
                  <a:schemeClr val="bg2"/>
                </a:solidFill>
                <a:latin typeface="Tahoma" pitchFamily="34" charset="0"/>
              </a:defRPr>
            </a:lvl7pPr>
            <a:lvl8pPr marL="3429000" indent="-228600" eaLnBrk="0" fontAlgn="base" hangingPunct="0">
              <a:spcBef>
                <a:spcPct val="0"/>
              </a:spcBef>
              <a:spcAft>
                <a:spcPct val="0"/>
              </a:spcAft>
              <a:defRPr sz="1000">
                <a:solidFill>
                  <a:schemeClr val="bg2"/>
                </a:solidFill>
                <a:latin typeface="Tahoma" pitchFamily="34" charset="0"/>
              </a:defRPr>
            </a:lvl8pPr>
            <a:lvl9pPr marL="3886200" indent="-228600" eaLnBrk="0" fontAlgn="base" hangingPunct="0">
              <a:spcBef>
                <a:spcPct val="0"/>
              </a:spcBef>
              <a:spcAft>
                <a:spcPct val="0"/>
              </a:spcAft>
              <a:defRPr sz="1000">
                <a:solidFill>
                  <a:schemeClr val="bg2"/>
                </a:solidFill>
                <a:latin typeface="Tahoma" pitchFamily="34" charset="0"/>
              </a:defRPr>
            </a:lvl9pPr>
          </a:lstStyle>
          <a:p>
            <a:pPr algn="ctr" fontAlgn="base">
              <a:spcBef>
                <a:spcPct val="0"/>
              </a:spcBef>
              <a:spcAft>
                <a:spcPct val="0"/>
              </a:spcAft>
              <a:buClr>
                <a:srgbClr val="0000FF"/>
              </a:buClr>
              <a:buFont typeface="Wingdings" pitchFamily="2" charset="2"/>
              <a:buNone/>
            </a:pPr>
            <a:r>
              <a:rPr lang="en-US" sz="3200" b="1" dirty="0">
                <a:solidFill>
                  <a:srgbClr val="002F6C"/>
                </a:solidFill>
                <a:latin typeface="Arial"/>
                <a:ea typeface="ＭＳ Ｐゴシック" pitchFamily="-112" charset="-128"/>
                <a:cs typeface="Arial"/>
              </a:rPr>
              <a:t>SWFT</a:t>
            </a:r>
            <a:r>
              <a:rPr lang="en-US" sz="2800" b="1" i="1" dirty="0">
                <a:solidFill>
                  <a:srgbClr val="002060"/>
                </a:solidFill>
                <a:latin typeface="Calibri"/>
              </a:rPr>
              <a:t> </a:t>
            </a:r>
            <a:r>
              <a:rPr lang="en-US" sz="3200" b="1" dirty="0">
                <a:solidFill>
                  <a:srgbClr val="002F6C"/>
                </a:solidFill>
                <a:latin typeface="Arial"/>
                <a:ea typeface="ＭＳ Ｐゴシック" pitchFamily="-112" charset="-128"/>
                <a:cs typeface="Arial"/>
              </a:rPr>
              <a:t>Process</a:t>
            </a:r>
          </a:p>
        </p:txBody>
      </p:sp>
    </p:spTree>
    <p:extLst>
      <p:ext uri="{BB962C8B-B14F-4D97-AF65-F5344CB8AC3E}">
        <p14:creationId xmlns:p14="http://schemas.microsoft.com/office/powerpoint/2010/main" val="16283284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SWFT Account </a:t>
            </a:r>
            <a:r>
              <a:rPr lang="en-US" dirty="0" smtClean="0"/>
              <a:t>Requirements</a:t>
            </a:r>
            <a:endParaRPr lang="en-US" dirty="0"/>
          </a:p>
        </p:txBody>
      </p:sp>
      <p:sp>
        <p:nvSpPr>
          <p:cNvPr id="3" name="Content Placeholder 2"/>
          <p:cNvSpPr>
            <a:spLocks noGrp="1"/>
          </p:cNvSpPr>
          <p:nvPr>
            <p:ph idx="1"/>
          </p:nvPr>
        </p:nvSpPr>
        <p:spPr>
          <a:xfrm>
            <a:off x="911463" y="1354594"/>
            <a:ext cx="10356371" cy="4944943"/>
          </a:xfrm>
        </p:spPr>
        <p:txBody>
          <a:bodyPr/>
          <a:lstStyle/>
          <a:p>
            <a:r>
              <a:rPr lang="en-US" dirty="0"/>
              <a:t>The minimum background investigation for a SWFT user is a NACLC with interim secret </a:t>
            </a:r>
            <a:r>
              <a:rPr lang="en-US" dirty="0" smtClean="0"/>
              <a:t>eligibility. </a:t>
            </a:r>
            <a:endParaRPr lang="en-US" dirty="0"/>
          </a:p>
          <a:p>
            <a:r>
              <a:rPr lang="en-US" dirty="0"/>
              <a:t>Registered through a cleared company identified in </a:t>
            </a:r>
            <a:r>
              <a:rPr lang="en-US" dirty="0" smtClean="0"/>
              <a:t>ISFD.</a:t>
            </a:r>
            <a:endParaRPr lang="en-US" dirty="0"/>
          </a:p>
          <a:p>
            <a:r>
              <a:rPr lang="en-US" dirty="0"/>
              <a:t>Must complete and submit a PSSAR.  Completed PSSAR forms for primary and backup Account Managers must be submitted to the DMDC Contact </a:t>
            </a:r>
            <a:r>
              <a:rPr lang="en-US" dirty="0" smtClean="0"/>
              <a:t>Center.</a:t>
            </a:r>
            <a:endParaRPr lang="en-US" dirty="0"/>
          </a:p>
          <a:p>
            <a:r>
              <a:rPr lang="en-US" dirty="0"/>
              <a:t>Must complete PII and Cyber Security Awareness/Information </a:t>
            </a:r>
            <a:r>
              <a:rPr lang="en-US" dirty="0" smtClean="0"/>
              <a:t>Assurance.  </a:t>
            </a:r>
            <a:endParaRPr lang="en-US" dirty="0"/>
          </a:p>
          <a:p>
            <a:r>
              <a:rPr lang="en-US" dirty="0"/>
              <a:t>Must have PKI enabled credential to access </a:t>
            </a:r>
            <a:r>
              <a:rPr lang="en-US" dirty="0" smtClean="0"/>
              <a:t>SWFT.</a:t>
            </a:r>
            <a:endParaRPr lang="en-US" dirty="0"/>
          </a:p>
          <a:p>
            <a:r>
              <a:rPr lang="en-US" dirty="0"/>
              <a:t>Any scanner or software used for capturing and sending EFTs to SWFT must meet Federal Bureau of Investigation (FBI) certification guidelines and must be registered with SWFT and </a:t>
            </a:r>
            <a:r>
              <a:rPr lang="en-US" dirty="0" smtClean="0"/>
              <a:t>OPM. </a:t>
            </a:r>
            <a:endParaRPr lang="en-US" dirty="0"/>
          </a:p>
        </p:txBody>
      </p:sp>
    </p:spTree>
    <p:extLst>
      <p:ext uri="{BB962C8B-B14F-4D97-AF65-F5344CB8AC3E}">
        <p14:creationId xmlns:p14="http://schemas.microsoft.com/office/powerpoint/2010/main" val="29457945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1F497D"/>
                </a:solidFill>
              </a:rPr>
              <a:t>SWFT Registration, Application </a:t>
            </a:r>
            <a:r>
              <a:rPr lang="en-US" i="1" dirty="0" smtClean="0">
                <a:solidFill>
                  <a:srgbClr val="1F497D"/>
                </a:solidFill>
              </a:rPr>
              <a:t>Access, and Testing</a:t>
            </a:r>
            <a:endParaRPr lang="en-US" dirty="0"/>
          </a:p>
        </p:txBody>
      </p:sp>
      <p:sp>
        <p:nvSpPr>
          <p:cNvPr id="3" name="Content Placeholder 2"/>
          <p:cNvSpPr>
            <a:spLocks noGrp="1"/>
          </p:cNvSpPr>
          <p:nvPr>
            <p:ph idx="1"/>
          </p:nvPr>
        </p:nvSpPr>
        <p:spPr>
          <a:xfrm>
            <a:off x="911463" y="1354594"/>
            <a:ext cx="10356371" cy="4206280"/>
          </a:xfrm>
        </p:spPr>
        <p:txBody>
          <a:bodyPr/>
          <a:lstStyle/>
          <a:p>
            <a:r>
              <a:rPr lang="en-US" dirty="0"/>
              <a:t>You must have your FBI approved ten-print live scan systems or card scanners; then you must obtain the DSS Configuration Guide from the SWFT Coordinator. </a:t>
            </a:r>
          </a:p>
          <a:p>
            <a:pPr lvl="1"/>
            <a:r>
              <a:rPr lang="en-US" dirty="0"/>
              <a:t>Registration:  </a:t>
            </a:r>
            <a:endParaRPr lang="en-US" dirty="0" smtClean="0"/>
          </a:p>
          <a:p>
            <a:pPr lvl="2"/>
            <a:r>
              <a:rPr lang="en-US" dirty="0" smtClean="0"/>
              <a:t>All </a:t>
            </a:r>
            <a:r>
              <a:rPr lang="en-US" dirty="0"/>
              <a:t>ten-print live scan and card equipment must be certified by the FBI.  </a:t>
            </a:r>
            <a:endParaRPr lang="en-US" dirty="0" smtClean="0"/>
          </a:p>
          <a:p>
            <a:pPr lvl="2"/>
            <a:r>
              <a:rPr lang="en-US" dirty="0" smtClean="0"/>
              <a:t>In </a:t>
            </a:r>
            <a:r>
              <a:rPr lang="en-US" dirty="0"/>
              <a:t>addition, ANY equipment capturing and sending electronic fingerprints must be registered with OPM.</a:t>
            </a:r>
          </a:p>
          <a:p>
            <a:pPr lvl="1"/>
            <a:r>
              <a:rPr lang="en-US" dirty="0"/>
              <a:t>Application Access:  </a:t>
            </a:r>
            <a:endParaRPr lang="en-US" dirty="0" smtClean="0"/>
          </a:p>
          <a:p>
            <a:pPr lvl="2"/>
            <a:r>
              <a:rPr lang="en-US" dirty="0" smtClean="0"/>
              <a:t>All </a:t>
            </a:r>
            <a:r>
              <a:rPr lang="en-US" dirty="0"/>
              <a:t>SWFT users must complete a System Access Request (SAR) form.  </a:t>
            </a:r>
            <a:endParaRPr lang="en-US" dirty="0" smtClean="0"/>
          </a:p>
          <a:p>
            <a:pPr lvl="3"/>
            <a:r>
              <a:rPr lang="en-US" dirty="0" smtClean="0"/>
              <a:t>DoD </a:t>
            </a:r>
            <a:r>
              <a:rPr lang="en-US" dirty="0"/>
              <a:t>Call Center will maintain SARs for accounts they </a:t>
            </a:r>
            <a:r>
              <a:rPr lang="en-US" dirty="0" smtClean="0"/>
              <a:t>create</a:t>
            </a:r>
          </a:p>
          <a:p>
            <a:pPr lvl="3"/>
            <a:r>
              <a:rPr lang="en-US" dirty="0" smtClean="0"/>
              <a:t>SWFT </a:t>
            </a:r>
            <a:r>
              <a:rPr lang="en-US" dirty="0"/>
              <a:t>Account Managers will maintain SARs for accounts they create</a:t>
            </a:r>
            <a:r>
              <a:rPr lang="en-US" dirty="0" smtClean="0"/>
              <a:t>.</a:t>
            </a:r>
            <a:endParaRPr lang="en-US" dirty="0"/>
          </a:p>
        </p:txBody>
      </p:sp>
    </p:spTree>
    <p:extLst>
      <p:ext uri="{BB962C8B-B14F-4D97-AF65-F5344CB8AC3E}">
        <p14:creationId xmlns:p14="http://schemas.microsoft.com/office/powerpoint/2010/main" val="14919755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1F497D"/>
                </a:solidFill>
              </a:rPr>
              <a:t>SWFT Registration, Application </a:t>
            </a:r>
            <a:r>
              <a:rPr lang="en-US" i="1" dirty="0" smtClean="0">
                <a:solidFill>
                  <a:srgbClr val="1F497D"/>
                </a:solidFill>
              </a:rPr>
              <a:t>Access, and Testing cont.</a:t>
            </a:r>
            <a:endParaRPr lang="en-US" dirty="0"/>
          </a:p>
        </p:txBody>
      </p:sp>
      <p:sp>
        <p:nvSpPr>
          <p:cNvPr id="3" name="Content Placeholder 2"/>
          <p:cNvSpPr>
            <a:spLocks noGrp="1"/>
          </p:cNvSpPr>
          <p:nvPr>
            <p:ph idx="1"/>
          </p:nvPr>
        </p:nvSpPr>
        <p:spPr>
          <a:xfrm>
            <a:off x="911463" y="1354594"/>
            <a:ext cx="10356371" cy="2667397"/>
          </a:xfrm>
        </p:spPr>
        <p:txBody>
          <a:bodyPr/>
          <a:lstStyle/>
          <a:p>
            <a:pPr lvl="1"/>
            <a:r>
              <a:rPr lang="en-US" dirty="0" smtClean="0"/>
              <a:t>Testing</a:t>
            </a:r>
            <a:r>
              <a:rPr lang="en-US" dirty="0"/>
              <a:t>:  All ten-print live scan and card reader equipment must be tested with OPM’s Store and Forward test server.  Users will send test records via SWFT, OPM will validate the data and authorize when e-prints can be submitted to the production system.</a:t>
            </a:r>
          </a:p>
          <a:p>
            <a:pPr lvl="2"/>
            <a:r>
              <a:rPr lang="en-US" dirty="0" smtClean="0"/>
              <a:t>Average number of days </a:t>
            </a:r>
            <a:r>
              <a:rPr lang="en-US" dirty="0"/>
              <a:t>from Initial Contact/Request to Test Authorization: 22 days</a:t>
            </a:r>
          </a:p>
          <a:p>
            <a:pPr lvl="2"/>
            <a:r>
              <a:rPr lang="en-US" dirty="0"/>
              <a:t>Average number of days</a:t>
            </a:r>
            <a:r>
              <a:rPr lang="en-US" dirty="0" smtClean="0"/>
              <a:t> from </a:t>
            </a:r>
            <a:r>
              <a:rPr lang="en-US" dirty="0"/>
              <a:t>Initial Contact/Request to Approved Production Use: 48 days</a:t>
            </a:r>
          </a:p>
        </p:txBody>
      </p:sp>
    </p:spTree>
    <p:extLst>
      <p:ext uri="{BB962C8B-B14F-4D97-AF65-F5344CB8AC3E}">
        <p14:creationId xmlns:p14="http://schemas.microsoft.com/office/powerpoint/2010/main" val="42555880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Content Placeholder 2"/>
          <p:cNvSpPr>
            <a:spLocks noGrp="1"/>
          </p:cNvSpPr>
          <p:nvPr>
            <p:ph idx="1"/>
          </p:nvPr>
        </p:nvSpPr>
        <p:spPr>
          <a:xfrm>
            <a:off x="911463" y="1354594"/>
            <a:ext cx="10356371" cy="4801314"/>
          </a:xfrm>
        </p:spPr>
        <p:txBody>
          <a:bodyPr/>
          <a:lstStyle/>
          <a:p>
            <a:r>
              <a:rPr lang="en-US" dirty="0"/>
              <a:t>The December 2013 deadline for implementing an </a:t>
            </a:r>
            <a:r>
              <a:rPr lang="en-US" dirty="0" err="1"/>
              <a:t>eFP</a:t>
            </a:r>
            <a:r>
              <a:rPr lang="en-US" dirty="0"/>
              <a:t> solution has passed. Please review the </a:t>
            </a:r>
            <a:r>
              <a:rPr lang="en-US" dirty="0" err="1"/>
              <a:t>eFP</a:t>
            </a:r>
            <a:r>
              <a:rPr lang="en-US" dirty="0"/>
              <a:t> Implementation Guide to figure out which option is best for your company</a:t>
            </a:r>
            <a:r>
              <a:rPr lang="en-US" dirty="0" smtClean="0"/>
              <a:t>.</a:t>
            </a:r>
          </a:p>
          <a:p>
            <a:pPr lvl="1"/>
            <a:r>
              <a:rPr lang="en-US" dirty="0" smtClean="0"/>
              <a:t>Option 1: </a:t>
            </a:r>
            <a:r>
              <a:rPr lang="en-US" dirty="0">
                <a:solidFill>
                  <a:prstClr val="black"/>
                </a:solidFill>
              </a:rPr>
              <a:t>Company purchases </a:t>
            </a:r>
            <a:r>
              <a:rPr lang="en-US" dirty="0" err="1">
                <a:solidFill>
                  <a:prstClr val="black"/>
                </a:solidFill>
              </a:rPr>
              <a:t>eFP</a:t>
            </a:r>
            <a:r>
              <a:rPr lang="en-US" dirty="0">
                <a:solidFill>
                  <a:prstClr val="black"/>
                </a:solidFill>
              </a:rPr>
              <a:t> capture </a:t>
            </a:r>
            <a:r>
              <a:rPr lang="en-US" dirty="0" smtClean="0">
                <a:solidFill>
                  <a:prstClr val="black"/>
                </a:solidFill>
              </a:rPr>
              <a:t>                                             equipment </a:t>
            </a:r>
            <a:r>
              <a:rPr lang="en-US" dirty="0">
                <a:solidFill>
                  <a:prstClr val="black"/>
                </a:solidFill>
              </a:rPr>
              <a:t>and submits FPs through SWFT</a:t>
            </a:r>
          </a:p>
          <a:p>
            <a:pPr lvl="2"/>
            <a:r>
              <a:rPr lang="en-US" i="1" u="sng" dirty="0">
                <a:solidFill>
                  <a:prstClr val="black"/>
                </a:solidFill>
              </a:rPr>
              <a:t>Costs: one time equipment + maintenance</a:t>
            </a:r>
          </a:p>
          <a:p>
            <a:pPr lvl="1"/>
            <a:r>
              <a:rPr lang="en-US" dirty="0" smtClean="0"/>
              <a:t>Option 2: </a:t>
            </a:r>
            <a:r>
              <a:rPr lang="en-US" dirty="0">
                <a:solidFill>
                  <a:prstClr val="black"/>
                </a:solidFill>
              </a:rPr>
              <a:t>Multiple companies share costs to </a:t>
            </a:r>
            <a:r>
              <a:rPr lang="en-US" dirty="0" smtClean="0">
                <a:solidFill>
                  <a:prstClr val="black"/>
                </a:solidFill>
              </a:rPr>
              <a:t>                                              purchase </a:t>
            </a:r>
            <a:r>
              <a:rPr lang="en-US" dirty="0" err="1">
                <a:solidFill>
                  <a:prstClr val="black"/>
                </a:solidFill>
              </a:rPr>
              <a:t>eFP</a:t>
            </a:r>
            <a:r>
              <a:rPr lang="en-US" dirty="0">
                <a:solidFill>
                  <a:prstClr val="black"/>
                </a:solidFill>
              </a:rPr>
              <a:t> capture equipment and submit </a:t>
            </a:r>
            <a:r>
              <a:rPr lang="en-US" dirty="0" smtClean="0">
                <a:solidFill>
                  <a:prstClr val="black"/>
                </a:solidFill>
              </a:rPr>
              <a:t>                                                      FPs </a:t>
            </a:r>
            <a:r>
              <a:rPr lang="en-US" dirty="0">
                <a:solidFill>
                  <a:prstClr val="black"/>
                </a:solidFill>
              </a:rPr>
              <a:t>through SWFT</a:t>
            </a:r>
          </a:p>
          <a:p>
            <a:pPr lvl="2"/>
            <a:r>
              <a:rPr lang="en-US" i="1" u="sng" dirty="0">
                <a:solidFill>
                  <a:prstClr val="black"/>
                </a:solidFill>
              </a:rPr>
              <a:t>Costs: one time equipment + maintenance</a:t>
            </a:r>
          </a:p>
          <a:p>
            <a:pPr lvl="1"/>
            <a:r>
              <a:rPr lang="en-US" dirty="0" smtClean="0"/>
              <a:t>Option 3: </a:t>
            </a:r>
            <a:r>
              <a:rPr lang="en-US" dirty="0">
                <a:solidFill>
                  <a:prstClr val="black"/>
                </a:solidFill>
              </a:rPr>
              <a:t>Cleared company submits </a:t>
            </a:r>
            <a:r>
              <a:rPr lang="en-US" dirty="0" err="1">
                <a:solidFill>
                  <a:prstClr val="black"/>
                </a:solidFill>
              </a:rPr>
              <a:t>eFPs</a:t>
            </a:r>
            <a:r>
              <a:rPr lang="en-US" dirty="0">
                <a:solidFill>
                  <a:prstClr val="black"/>
                </a:solidFill>
              </a:rPr>
              <a:t> </a:t>
            </a:r>
            <a:r>
              <a:rPr lang="en-US" dirty="0" smtClean="0">
                <a:solidFill>
                  <a:prstClr val="black"/>
                </a:solidFill>
              </a:rPr>
              <a:t>                                                    through </a:t>
            </a:r>
            <a:r>
              <a:rPr lang="en-US" dirty="0">
                <a:solidFill>
                  <a:prstClr val="black"/>
                </a:solidFill>
              </a:rPr>
              <a:t>SWFT on behalf of other company</a:t>
            </a:r>
          </a:p>
          <a:p>
            <a:pPr lvl="2"/>
            <a:r>
              <a:rPr lang="en-US" i="1" u="sng" dirty="0">
                <a:solidFill>
                  <a:prstClr val="black"/>
                </a:solidFill>
              </a:rPr>
              <a:t>Costs: per transaction </a:t>
            </a:r>
            <a:r>
              <a:rPr lang="en-US" i="1" u="sng" dirty="0" smtClean="0">
                <a:solidFill>
                  <a:prstClr val="black"/>
                </a:solidFill>
              </a:rPr>
              <a:t>fee</a:t>
            </a:r>
            <a:endParaRPr lang="en-US" i="1" u="sng" dirty="0">
              <a:solidFill>
                <a:prstClr val="black"/>
              </a:solidFill>
            </a:endParaRPr>
          </a:p>
        </p:txBody>
      </p:sp>
      <p:sp>
        <p:nvSpPr>
          <p:cNvPr id="2" name="Title 1"/>
          <p:cNvSpPr>
            <a:spLocks noGrp="1"/>
          </p:cNvSpPr>
          <p:nvPr>
            <p:ph type="title"/>
          </p:nvPr>
        </p:nvSpPr>
        <p:spPr/>
        <p:txBody>
          <a:bodyPr/>
          <a:lstStyle/>
          <a:p>
            <a:r>
              <a:rPr lang="en-US" dirty="0"/>
              <a:t>e</a:t>
            </a:r>
            <a:r>
              <a:rPr lang="en-US" dirty="0" smtClean="0"/>
              <a:t>-Fingerprint Options</a:t>
            </a:r>
            <a:endParaRPr lang="en-US" dirty="0"/>
          </a:p>
        </p:txBody>
      </p:sp>
      <p:grpSp>
        <p:nvGrpSpPr>
          <p:cNvPr id="27" name="Group 29"/>
          <p:cNvGrpSpPr/>
          <p:nvPr/>
        </p:nvGrpSpPr>
        <p:grpSpPr>
          <a:xfrm>
            <a:off x="7983826" y="2516419"/>
            <a:ext cx="3013842" cy="3759692"/>
            <a:chOff x="6377463" y="1066800"/>
            <a:chExt cx="2537937" cy="3944937"/>
          </a:xfrm>
        </p:grpSpPr>
        <p:pic>
          <p:nvPicPr>
            <p:cNvPr id="43" name="Picture 2"/>
            <p:cNvPicPr>
              <a:picLocks noChangeAspect="1" noChangeArrowheads="1"/>
            </p:cNvPicPr>
            <p:nvPr/>
          </p:nvPicPr>
          <p:blipFill rotWithShape="1">
            <a:blip r:embed="rId2" cstate="print"/>
            <a:srcRect l="5259" r="6557" b="3867"/>
            <a:stretch/>
          </p:blipFill>
          <p:spPr bwMode="auto">
            <a:xfrm>
              <a:off x="6377463" y="1066800"/>
              <a:ext cx="2537937" cy="3944937"/>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4" name="Rounded Rectangle 43">
              <a:hlinkClick r:id="rId3" highlightClick="1"/>
            </p:cNvPr>
            <p:cNvSpPr/>
            <p:nvPr/>
          </p:nvSpPr>
          <p:spPr bwMode="auto">
            <a:xfrm>
              <a:off x="7543800" y="4038600"/>
              <a:ext cx="947738" cy="301625"/>
            </a:xfrm>
            <a:prstGeom prst="roundRect">
              <a:avLst/>
            </a:prstGeom>
            <a:solidFill>
              <a:schemeClr val="accent1">
                <a:alpha val="53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buClr>
                  <a:srgbClr val="0000FF"/>
                </a:buClr>
                <a:buFont typeface="Wingdings" pitchFamily="2" charset="2"/>
                <a:buNone/>
                <a:defRPr/>
              </a:pPr>
              <a:r>
                <a:rPr lang="en-US" sz="1100" b="1" dirty="0">
                  <a:solidFill>
                    <a:prstClr val="black"/>
                  </a:solidFill>
                </a:rPr>
                <a:t>Click Here</a:t>
              </a:r>
            </a:p>
          </p:txBody>
        </p:sp>
      </p:grpSp>
    </p:spTree>
    <p:extLst>
      <p:ext uri="{BB962C8B-B14F-4D97-AF65-F5344CB8AC3E}">
        <p14:creationId xmlns:p14="http://schemas.microsoft.com/office/powerpoint/2010/main" val="40073878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Content Placeholder 2"/>
          <p:cNvSpPr>
            <a:spLocks noGrp="1"/>
          </p:cNvSpPr>
          <p:nvPr>
            <p:ph idx="1"/>
          </p:nvPr>
        </p:nvSpPr>
        <p:spPr>
          <a:xfrm>
            <a:off x="911463" y="1354594"/>
            <a:ext cx="10356371" cy="2626360"/>
          </a:xfrm>
        </p:spPr>
        <p:txBody>
          <a:bodyPr/>
          <a:lstStyle/>
          <a:p>
            <a:pPr lvl="1"/>
            <a:r>
              <a:rPr lang="en-US" dirty="0" smtClean="0"/>
              <a:t>Option 4: </a:t>
            </a:r>
            <a:r>
              <a:rPr lang="en-US" dirty="0">
                <a:solidFill>
                  <a:prstClr val="black"/>
                </a:solidFill>
              </a:rPr>
              <a:t>Third Party Vendor  provides </a:t>
            </a:r>
            <a:r>
              <a:rPr lang="en-US" dirty="0" err="1">
                <a:solidFill>
                  <a:prstClr val="black"/>
                </a:solidFill>
              </a:rPr>
              <a:t>eFPs</a:t>
            </a:r>
            <a:r>
              <a:rPr lang="en-US" dirty="0">
                <a:solidFill>
                  <a:prstClr val="black"/>
                </a:solidFill>
              </a:rPr>
              <a:t> </a:t>
            </a:r>
            <a:r>
              <a:rPr lang="en-US" dirty="0" smtClean="0">
                <a:solidFill>
                  <a:prstClr val="black"/>
                </a:solidFill>
              </a:rPr>
              <a:t>to  </a:t>
            </a:r>
            <a:r>
              <a:rPr lang="en-US" dirty="0">
                <a:solidFill>
                  <a:prstClr val="black"/>
                </a:solidFill>
              </a:rPr>
              <a:t>cleared company to submit through SWFT</a:t>
            </a:r>
          </a:p>
          <a:p>
            <a:pPr lvl="2"/>
            <a:r>
              <a:rPr lang="en-US" i="1" u="sng" dirty="0">
                <a:solidFill>
                  <a:prstClr val="black"/>
                </a:solidFill>
              </a:rPr>
              <a:t>Costs: per transaction fee</a:t>
            </a:r>
          </a:p>
          <a:p>
            <a:pPr lvl="1"/>
            <a:r>
              <a:rPr lang="en-US" dirty="0" smtClean="0"/>
              <a:t>Option 5: </a:t>
            </a:r>
            <a:r>
              <a:rPr lang="en-US" dirty="0">
                <a:solidFill>
                  <a:prstClr val="black"/>
                </a:solidFill>
              </a:rPr>
              <a:t>Government  entity supports cleared </a:t>
            </a:r>
            <a:r>
              <a:rPr lang="en-US" dirty="0" smtClean="0">
                <a:solidFill>
                  <a:prstClr val="black"/>
                </a:solidFill>
              </a:rPr>
              <a:t>                                          company </a:t>
            </a:r>
            <a:r>
              <a:rPr lang="en-US" dirty="0">
                <a:solidFill>
                  <a:prstClr val="black"/>
                </a:solidFill>
              </a:rPr>
              <a:t>to submit </a:t>
            </a:r>
            <a:r>
              <a:rPr lang="en-US" dirty="0" err="1">
                <a:solidFill>
                  <a:prstClr val="black"/>
                </a:solidFill>
              </a:rPr>
              <a:t>eFPs</a:t>
            </a:r>
            <a:r>
              <a:rPr lang="en-US" dirty="0">
                <a:solidFill>
                  <a:prstClr val="black"/>
                </a:solidFill>
              </a:rPr>
              <a:t> to SWFT or OPM</a:t>
            </a:r>
          </a:p>
          <a:p>
            <a:pPr lvl="2"/>
            <a:r>
              <a:rPr lang="en-US" i="1" u="sng" dirty="0">
                <a:solidFill>
                  <a:prstClr val="black"/>
                </a:solidFill>
              </a:rPr>
              <a:t>Costs: none at this time, subject to availability</a:t>
            </a:r>
          </a:p>
          <a:p>
            <a:pPr marL="0" indent="0">
              <a:buNone/>
            </a:pPr>
            <a:endParaRPr lang="en-US" dirty="0"/>
          </a:p>
        </p:txBody>
      </p:sp>
      <p:sp>
        <p:nvSpPr>
          <p:cNvPr id="2" name="Title 1"/>
          <p:cNvSpPr>
            <a:spLocks noGrp="1"/>
          </p:cNvSpPr>
          <p:nvPr>
            <p:ph type="title"/>
          </p:nvPr>
        </p:nvSpPr>
        <p:spPr/>
        <p:txBody>
          <a:bodyPr/>
          <a:lstStyle/>
          <a:p>
            <a:r>
              <a:rPr lang="en-US" dirty="0"/>
              <a:t>e</a:t>
            </a:r>
            <a:r>
              <a:rPr lang="en-US" dirty="0" smtClean="0"/>
              <a:t>-Fingerprint Options cont.</a:t>
            </a:r>
            <a:endParaRPr lang="en-US" dirty="0"/>
          </a:p>
        </p:txBody>
      </p:sp>
      <p:pic>
        <p:nvPicPr>
          <p:cNvPr id="7" name="Picture 2"/>
          <p:cNvPicPr>
            <a:picLocks noChangeAspect="1" noChangeArrowheads="1"/>
          </p:cNvPicPr>
          <p:nvPr/>
        </p:nvPicPr>
        <p:blipFill rotWithShape="1">
          <a:blip r:embed="rId2" cstate="print"/>
          <a:srcRect l="5259" r="6557" b="3867"/>
          <a:stretch/>
        </p:blipFill>
        <p:spPr bwMode="auto">
          <a:xfrm>
            <a:off x="7983826" y="2516419"/>
            <a:ext cx="3013842" cy="3759692"/>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ounded Rectangle 7">
            <a:hlinkClick r:id="rId3" highlightClick="1"/>
          </p:cNvPr>
          <p:cNvSpPr/>
          <p:nvPr/>
        </p:nvSpPr>
        <p:spPr bwMode="auto">
          <a:xfrm>
            <a:off x="9368870" y="5348670"/>
            <a:ext cx="1125454" cy="287461"/>
          </a:xfrm>
          <a:prstGeom prst="roundRect">
            <a:avLst/>
          </a:prstGeom>
          <a:solidFill>
            <a:schemeClr val="accent1">
              <a:alpha val="53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buClr>
                <a:srgbClr val="0000FF"/>
              </a:buClr>
              <a:buFont typeface="Wingdings" pitchFamily="2" charset="2"/>
              <a:buNone/>
              <a:defRPr/>
            </a:pPr>
            <a:r>
              <a:rPr lang="en-US" sz="1100" b="1" dirty="0">
                <a:solidFill>
                  <a:prstClr val="black"/>
                </a:solidFill>
              </a:rPr>
              <a:t>Click Here</a:t>
            </a:r>
          </a:p>
        </p:txBody>
      </p:sp>
      <p:grpSp>
        <p:nvGrpSpPr>
          <p:cNvPr id="9" name="Group 8"/>
          <p:cNvGrpSpPr/>
          <p:nvPr/>
        </p:nvGrpSpPr>
        <p:grpSpPr>
          <a:xfrm>
            <a:off x="574527" y="3804815"/>
            <a:ext cx="3502025" cy="1182900"/>
            <a:chOff x="3804113" y="2899397"/>
            <a:chExt cx="3502025" cy="961039"/>
          </a:xfrm>
        </p:grpSpPr>
        <p:sp>
          <p:nvSpPr>
            <p:cNvPr id="10" name="Rectangle 9"/>
            <p:cNvSpPr/>
            <p:nvPr/>
          </p:nvSpPr>
          <p:spPr>
            <a:xfrm>
              <a:off x="3858088" y="3318024"/>
              <a:ext cx="2971800" cy="54241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lvl="1" eaLnBrk="0" hangingPunct="0">
                <a:buClr>
                  <a:srgbClr val="0000FF"/>
                </a:buClr>
                <a:defRPr/>
              </a:pPr>
              <a:r>
                <a:rPr lang="en-US" sz="1200" dirty="0">
                  <a:solidFill>
                    <a:prstClr val="black"/>
                  </a:solidFill>
                </a:rPr>
                <a:t>Email questions: </a:t>
              </a:r>
              <a:endParaRPr lang="en-US" sz="1200" dirty="0" smtClean="0">
                <a:solidFill>
                  <a:prstClr val="black"/>
                </a:solidFill>
              </a:endParaRPr>
            </a:p>
            <a:p>
              <a:pPr marL="0" lvl="1" eaLnBrk="0" hangingPunct="0">
                <a:buClr>
                  <a:srgbClr val="0000FF"/>
                </a:buClr>
                <a:defRPr/>
              </a:pPr>
              <a:endParaRPr lang="en-US" sz="1200" dirty="0">
                <a:solidFill>
                  <a:prstClr val="black"/>
                </a:solidFill>
              </a:endParaRPr>
            </a:p>
            <a:p>
              <a:pPr marL="285750" lvl="1" eaLnBrk="0" hangingPunct="0">
                <a:buClr>
                  <a:srgbClr val="0000FF"/>
                </a:buClr>
                <a:defRPr/>
              </a:pPr>
              <a:r>
                <a:rPr lang="en-US" sz="1200" dirty="0">
                  <a:solidFill>
                    <a:prstClr val="black"/>
                  </a:solidFill>
                </a:rPr>
                <a:t>PSMO-I: </a:t>
              </a:r>
              <a:r>
                <a:rPr lang="en-US" sz="1200" dirty="0">
                  <a:solidFill>
                    <a:prstClr val="black"/>
                  </a:solidFill>
                  <a:hlinkClick r:id="rId4"/>
                </a:rPr>
                <a:t>AskPSMO-I@dss.mil</a:t>
              </a:r>
              <a:endParaRPr lang="en-US" sz="1200" dirty="0">
                <a:solidFill>
                  <a:prstClr val="black"/>
                </a:solidFill>
              </a:endParaRPr>
            </a:p>
            <a:p>
              <a:pPr marL="285750" lvl="1" eaLnBrk="0" hangingPunct="0">
                <a:buClr>
                  <a:srgbClr val="0000FF"/>
                </a:buClr>
                <a:defRPr/>
              </a:pPr>
              <a:r>
                <a:rPr lang="en-US" sz="1200" dirty="0">
                  <a:solidFill>
                    <a:prstClr val="black"/>
                  </a:solidFill>
                </a:rPr>
                <a:t>SWFT: </a:t>
              </a:r>
              <a:r>
                <a:rPr lang="en-US" sz="1200" u="sng" dirty="0">
                  <a:solidFill>
                    <a:prstClr val="white"/>
                  </a:solidFill>
                  <a:hlinkClick r:id="rId5"/>
                </a:rPr>
                <a:t>dmdc.swft@mail.mil</a:t>
              </a:r>
              <a:r>
                <a:rPr lang="en-US" sz="1200" dirty="0">
                  <a:solidFill>
                    <a:prstClr val="white"/>
                  </a:solidFill>
                </a:rPr>
                <a:t> </a:t>
              </a:r>
              <a:endParaRPr lang="en-US" sz="1200" dirty="0">
                <a:solidFill>
                  <a:prstClr val="black"/>
                </a:solidFill>
              </a:endParaRPr>
            </a:p>
            <a:p>
              <a:pPr marL="285750" lvl="1" algn="ctr" eaLnBrk="0" hangingPunct="0">
                <a:buClr>
                  <a:srgbClr val="0000FF"/>
                </a:buClr>
                <a:buFont typeface="Wingdings" pitchFamily="2" charset="2"/>
                <a:buChar char="§"/>
                <a:defRPr/>
              </a:pPr>
              <a:endParaRPr lang="en-US" sz="1200" dirty="0">
                <a:solidFill>
                  <a:prstClr val="black"/>
                </a:solidFill>
              </a:endParaRPr>
            </a:p>
          </p:txBody>
        </p:sp>
        <p:sp>
          <p:nvSpPr>
            <p:cNvPr id="11" name="Rectangle 10"/>
            <p:cNvSpPr/>
            <p:nvPr/>
          </p:nvSpPr>
          <p:spPr>
            <a:xfrm>
              <a:off x="3804113" y="2899397"/>
              <a:ext cx="3502025" cy="2308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buClr>
                  <a:srgbClr val="0000FF"/>
                </a:buClr>
                <a:buFont typeface="Wingdings" pitchFamily="2" charset="2"/>
                <a:buNone/>
                <a:defRPr/>
              </a:pPr>
              <a:r>
                <a:rPr lang="en-US" sz="1400" b="1" dirty="0">
                  <a:solidFill>
                    <a:prstClr val="white"/>
                  </a:solidFill>
                </a:rPr>
                <a:t>Contacts</a:t>
              </a:r>
            </a:p>
          </p:txBody>
        </p:sp>
      </p:grpSp>
      <p:grpSp>
        <p:nvGrpSpPr>
          <p:cNvPr id="19" name="Group 18"/>
          <p:cNvGrpSpPr/>
          <p:nvPr/>
        </p:nvGrpSpPr>
        <p:grpSpPr>
          <a:xfrm>
            <a:off x="4211635" y="3808024"/>
            <a:ext cx="3502025" cy="2378645"/>
            <a:chOff x="3804113" y="3882453"/>
            <a:chExt cx="3502025" cy="2378645"/>
          </a:xfrm>
        </p:grpSpPr>
        <p:sp>
          <p:nvSpPr>
            <p:cNvPr id="22" name="Rectangle 21"/>
            <p:cNvSpPr/>
            <p:nvPr/>
          </p:nvSpPr>
          <p:spPr>
            <a:xfrm>
              <a:off x="3821046" y="5268086"/>
              <a:ext cx="2693988" cy="32476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285750" indent="-285750" eaLnBrk="0" hangingPunct="0">
                <a:buClr>
                  <a:srgbClr val="0000FF"/>
                </a:buClr>
                <a:buFont typeface="Wingdings" pitchFamily="2" charset="2"/>
                <a:buChar char="§"/>
                <a:defRPr/>
              </a:pPr>
              <a:r>
                <a:rPr lang="en-US" sz="1200" dirty="0">
                  <a:solidFill>
                    <a:prstClr val="black"/>
                  </a:solidFill>
                  <a:hlinkClick r:id="rId6"/>
                </a:rPr>
                <a:t>DMDC-SWFT Homepage</a:t>
              </a:r>
              <a:endParaRPr lang="en-US" sz="1200" dirty="0">
                <a:solidFill>
                  <a:prstClr val="black"/>
                </a:solidFill>
              </a:endParaRPr>
            </a:p>
          </p:txBody>
        </p:sp>
        <p:sp>
          <p:nvSpPr>
            <p:cNvPr id="23" name="Rectangle 22"/>
            <p:cNvSpPr/>
            <p:nvPr/>
          </p:nvSpPr>
          <p:spPr>
            <a:xfrm>
              <a:off x="3804113" y="4967301"/>
              <a:ext cx="3040063" cy="32476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285750" indent="-285750" eaLnBrk="0" hangingPunct="0">
                <a:buClr>
                  <a:srgbClr val="0000FF"/>
                </a:buClr>
                <a:buFont typeface="Wingdings" pitchFamily="2" charset="2"/>
                <a:buChar char="§"/>
                <a:defRPr/>
              </a:pPr>
              <a:r>
                <a:rPr lang="en-US" sz="1200" dirty="0">
                  <a:solidFill>
                    <a:prstClr val="black"/>
                  </a:solidFill>
                  <a:hlinkClick r:id="rId6"/>
                </a:rPr>
                <a:t>SWFT - Registration, Access and Testing Procedures</a:t>
              </a:r>
              <a:endParaRPr lang="en-US" sz="1200" dirty="0">
                <a:solidFill>
                  <a:prstClr val="black"/>
                </a:solidFill>
              </a:endParaRPr>
            </a:p>
          </p:txBody>
        </p:sp>
        <p:sp>
          <p:nvSpPr>
            <p:cNvPr id="24" name="Rectangle 23"/>
            <p:cNvSpPr/>
            <p:nvPr/>
          </p:nvSpPr>
          <p:spPr>
            <a:xfrm>
              <a:off x="3816813" y="4093108"/>
              <a:ext cx="1949450" cy="47543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285750" indent="-285750" eaLnBrk="0" hangingPunct="0">
                <a:buClr>
                  <a:srgbClr val="0000FF"/>
                </a:buClr>
                <a:buFont typeface="Wingdings" pitchFamily="2" charset="2"/>
                <a:buChar char="§"/>
                <a:defRPr/>
              </a:pPr>
              <a:r>
                <a:rPr lang="en-US" sz="1200" dirty="0">
                  <a:solidFill>
                    <a:prstClr val="black"/>
                  </a:solidFill>
                  <a:hlinkClick r:id="rId7"/>
                </a:rPr>
                <a:t>FBI Product List</a:t>
              </a:r>
              <a:endParaRPr lang="en-US" sz="1200" dirty="0">
                <a:solidFill>
                  <a:prstClr val="black"/>
                </a:solidFill>
              </a:endParaRPr>
            </a:p>
          </p:txBody>
        </p:sp>
        <p:sp>
          <p:nvSpPr>
            <p:cNvPr id="25" name="Rectangle 24"/>
            <p:cNvSpPr/>
            <p:nvPr/>
          </p:nvSpPr>
          <p:spPr>
            <a:xfrm>
              <a:off x="3816813" y="4394767"/>
              <a:ext cx="3024188" cy="32476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285750" indent="-285750" eaLnBrk="0" hangingPunct="0">
                <a:buClr>
                  <a:srgbClr val="0000FF"/>
                </a:buClr>
                <a:buFont typeface="Wingdings" pitchFamily="2" charset="2"/>
                <a:buChar char="§"/>
                <a:defRPr/>
              </a:pPr>
              <a:r>
                <a:rPr lang="en-US" sz="1200" dirty="0">
                  <a:solidFill>
                    <a:prstClr val="black"/>
                  </a:solidFill>
                  <a:hlinkClick r:id="rId8"/>
                </a:rPr>
                <a:t>FBI Approved Channeler List</a:t>
              </a:r>
              <a:endParaRPr lang="en-US" sz="1200" dirty="0">
                <a:solidFill>
                  <a:prstClr val="black"/>
                </a:solidFill>
              </a:endParaRPr>
            </a:p>
          </p:txBody>
        </p:sp>
        <p:sp>
          <p:nvSpPr>
            <p:cNvPr id="28" name="Rectangle 27"/>
            <p:cNvSpPr/>
            <p:nvPr/>
          </p:nvSpPr>
          <p:spPr>
            <a:xfrm>
              <a:off x="3816813" y="5637911"/>
              <a:ext cx="2957513" cy="62318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285750" indent="-285750" eaLnBrk="0" hangingPunct="0">
                <a:buClr>
                  <a:srgbClr val="0000FF"/>
                </a:buClr>
                <a:buFont typeface="Wingdings" pitchFamily="2" charset="2"/>
                <a:buChar char="§"/>
                <a:defRPr/>
              </a:pPr>
              <a:r>
                <a:rPr lang="en-US" sz="1200" dirty="0">
                  <a:solidFill>
                    <a:prstClr val="black"/>
                  </a:solidFill>
                </a:rPr>
                <a:t>When submitting eFPs use:</a:t>
              </a:r>
            </a:p>
            <a:p>
              <a:pPr marL="285750" eaLnBrk="0" hangingPunct="0">
                <a:buClr>
                  <a:srgbClr val="0000FF"/>
                </a:buClr>
                <a:defRPr/>
              </a:pPr>
              <a:r>
                <a:rPr lang="en-US" sz="1200" dirty="0">
                  <a:solidFill>
                    <a:prstClr val="black"/>
                  </a:solidFill>
                </a:rPr>
                <a:t>SOI: DD03</a:t>
              </a:r>
            </a:p>
            <a:p>
              <a:pPr marL="285750" eaLnBrk="0" hangingPunct="0">
                <a:buClr>
                  <a:srgbClr val="0000FF"/>
                </a:buClr>
                <a:defRPr/>
              </a:pPr>
              <a:r>
                <a:rPr lang="en-US" sz="1200" dirty="0">
                  <a:solidFill>
                    <a:prstClr val="black"/>
                  </a:solidFill>
                </a:rPr>
                <a:t>SON: 346W</a:t>
              </a:r>
            </a:p>
            <a:p>
              <a:pPr marL="285750" eaLnBrk="0" hangingPunct="0">
                <a:buClr>
                  <a:srgbClr val="0000FF"/>
                </a:buClr>
                <a:defRPr/>
              </a:pPr>
              <a:r>
                <a:rPr lang="en-US" sz="1200" dirty="0">
                  <a:solidFill>
                    <a:prstClr val="black"/>
                  </a:solidFill>
                </a:rPr>
                <a:t>IPAC: DSS-IND	</a:t>
              </a:r>
            </a:p>
          </p:txBody>
        </p:sp>
        <p:sp>
          <p:nvSpPr>
            <p:cNvPr id="29" name="Rectangle 28"/>
            <p:cNvSpPr/>
            <p:nvPr/>
          </p:nvSpPr>
          <p:spPr>
            <a:xfrm>
              <a:off x="3804113" y="3882453"/>
              <a:ext cx="3502025" cy="280873"/>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buClr>
                  <a:srgbClr val="0000FF"/>
                </a:buClr>
                <a:buFont typeface="Wingdings" pitchFamily="2" charset="2"/>
                <a:buNone/>
                <a:defRPr/>
              </a:pPr>
              <a:r>
                <a:rPr lang="en-US" sz="1400" b="1" dirty="0">
                  <a:solidFill>
                    <a:prstClr val="white"/>
                  </a:solidFill>
                </a:rPr>
                <a:t>eFP Setup &amp; Submission</a:t>
              </a:r>
            </a:p>
          </p:txBody>
        </p:sp>
        <p:sp>
          <p:nvSpPr>
            <p:cNvPr id="30" name="Rectangle 29"/>
            <p:cNvSpPr/>
            <p:nvPr/>
          </p:nvSpPr>
          <p:spPr>
            <a:xfrm>
              <a:off x="3809184" y="4636121"/>
              <a:ext cx="3024188" cy="32476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285750" indent="-285750" eaLnBrk="0" hangingPunct="0">
                <a:buClr>
                  <a:srgbClr val="0000FF"/>
                </a:buClr>
                <a:buFont typeface="Wingdings" pitchFamily="2" charset="2"/>
                <a:buChar char="§"/>
                <a:defRPr/>
              </a:pPr>
              <a:r>
                <a:rPr lang="en-US" sz="1200" dirty="0">
                  <a:solidFill>
                    <a:prstClr val="black"/>
                  </a:solidFill>
                  <a:hlinkClick r:id="rId9"/>
                </a:rPr>
                <a:t>SWFT Approved List</a:t>
              </a:r>
              <a:endParaRPr lang="en-US" sz="1200" dirty="0">
                <a:solidFill>
                  <a:prstClr val="black"/>
                </a:solidFill>
              </a:endParaRPr>
            </a:p>
          </p:txBody>
        </p:sp>
      </p:grpSp>
    </p:spTree>
    <p:extLst>
      <p:ext uri="{BB962C8B-B14F-4D97-AF65-F5344CB8AC3E}">
        <p14:creationId xmlns:p14="http://schemas.microsoft.com/office/powerpoint/2010/main" val="32989039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Clearance Processing Updates</a:t>
            </a:r>
            <a:endParaRPr lang="en-US" dirty="0"/>
          </a:p>
        </p:txBody>
      </p:sp>
    </p:spTree>
    <p:extLst>
      <p:ext uri="{BB962C8B-B14F-4D97-AF65-F5344CB8AC3E}">
        <p14:creationId xmlns:p14="http://schemas.microsoft.com/office/powerpoint/2010/main" val="26141090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Clearance Processing Updates</a:t>
            </a:r>
            <a:endParaRPr lang="en-US" dirty="0"/>
          </a:p>
        </p:txBody>
      </p:sp>
      <p:sp>
        <p:nvSpPr>
          <p:cNvPr id="3" name="Content Placeholder 2"/>
          <p:cNvSpPr>
            <a:spLocks noGrp="1"/>
          </p:cNvSpPr>
          <p:nvPr>
            <p:ph idx="1"/>
          </p:nvPr>
        </p:nvSpPr>
        <p:spPr>
          <a:xfrm>
            <a:off x="911463" y="1354594"/>
            <a:ext cx="10356371" cy="6319679"/>
          </a:xfrm>
        </p:spPr>
        <p:txBody>
          <a:bodyPr/>
          <a:lstStyle/>
          <a:p>
            <a:r>
              <a:rPr lang="en-US" dirty="0" smtClean="0"/>
              <a:t>PSMO-I Inventory</a:t>
            </a:r>
          </a:p>
          <a:p>
            <a:pPr lvl="1"/>
            <a:r>
              <a:rPr lang="en-US" dirty="0" smtClean="0"/>
              <a:t>Processing Cases as old as May 5</a:t>
            </a:r>
            <a:r>
              <a:rPr lang="en-US" baseline="30000" dirty="0" smtClean="0"/>
              <a:t>th</a:t>
            </a:r>
            <a:endParaRPr lang="en-US" dirty="0" smtClean="0"/>
          </a:p>
          <a:p>
            <a:pPr lvl="1"/>
            <a:r>
              <a:rPr lang="en-US" dirty="0" smtClean="0"/>
              <a:t>Incident Reports are same day processing</a:t>
            </a:r>
          </a:p>
          <a:p>
            <a:r>
              <a:rPr lang="en-US" dirty="0" smtClean="0"/>
              <a:t>Click To Sign </a:t>
            </a:r>
          </a:p>
          <a:p>
            <a:pPr lvl="1"/>
            <a:r>
              <a:rPr lang="en-US" dirty="0" smtClean="0"/>
              <a:t>95% Utilization for Industry</a:t>
            </a:r>
          </a:p>
          <a:p>
            <a:pPr lvl="0"/>
            <a:r>
              <a:rPr lang="en-US" dirty="0" smtClean="0"/>
              <a:t>New </a:t>
            </a:r>
            <a:r>
              <a:rPr lang="en-US" dirty="0"/>
              <a:t>RRU Process</a:t>
            </a:r>
            <a:endParaRPr lang="en-US" sz="2800" dirty="0"/>
          </a:p>
          <a:p>
            <a:pPr lvl="1"/>
            <a:r>
              <a:rPr lang="en-US" dirty="0"/>
              <a:t>Only submit RRUs for the following:</a:t>
            </a:r>
            <a:endParaRPr lang="en-US" sz="2400" dirty="0"/>
          </a:p>
          <a:p>
            <a:pPr lvl="2"/>
            <a:r>
              <a:rPr lang="en-US" dirty="0"/>
              <a:t>Reciprocity</a:t>
            </a:r>
            <a:endParaRPr lang="en-US" sz="2400" dirty="0"/>
          </a:p>
          <a:p>
            <a:pPr lvl="2"/>
            <a:r>
              <a:rPr lang="en-US" dirty="0"/>
              <a:t>Recertify/Upgrade/Reject Requests </a:t>
            </a:r>
            <a:endParaRPr lang="en-US" sz="2400" dirty="0"/>
          </a:p>
          <a:p>
            <a:pPr lvl="2"/>
            <a:r>
              <a:rPr lang="en-US" dirty="0"/>
              <a:t>Responses to Official Government Requests</a:t>
            </a:r>
            <a:endParaRPr lang="en-US" sz="2400" dirty="0"/>
          </a:p>
          <a:p>
            <a:pPr lvl="1"/>
            <a:r>
              <a:rPr lang="en-US" dirty="0"/>
              <a:t>If you’ve called the Knowledge Center regarding a recently submitted RRU, cancel the RRU</a:t>
            </a:r>
            <a:endParaRPr lang="en-US" sz="2400" dirty="0"/>
          </a:p>
          <a:p>
            <a:endParaRPr lang="en-US" dirty="0" smtClean="0"/>
          </a:p>
          <a:p>
            <a:pPr marL="0" indent="0">
              <a:buNone/>
            </a:pPr>
            <a:endParaRPr lang="en-US" dirty="0" smtClean="0"/>
          </a:p>
          <a:p>
            <a:endParaRPr lang="en-US" dirty="0"/>
          </a:p>
        </p:txBody>
      </p:sp>
      <p:sp>
        <p:nvSpPr>
          <p:cNvPr id="4" name="Content Placeholder 5"/>
          <p:cNvSpPr txBox="1">
            <a:spLocks/>
          </p:cNvSpPr>
          <p:nvPr/>
        </p:nvSpPr>
        <p:spPr>
          <a:xfrm>
            <a:off x="7812563" y="987059"/>
            <a:ext cx="2743200" cy="4526241"/>
          </a:xfrm>
          <a:prstGeom prst="rect">
            <a:avLst/>
          </a:prstGeom>
        </p:spPr>
        <p:style>
          <a:lnRef idx="1">
            <a:schemeClr val="dk1"/>
          </a:lnRef>
          <a:fillRef idx="2">
            <a:schemeClr val="dk1"/>
          </a:fillRef>
          <a:effectRef idx="1">
            <a:schemeClr val="dk1"/>
          </a:effectRef>
          <a:fontRef idx="minor">
            <a:schemeClr val="dk1"/>
          </a:fontRef>
        </p:style>
        <p:txBody>
          <a:bodyPr>
            <a:normAutofit fontScale="92500" lnSpcReduction="1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fontAlgn="auto">
              <a:spcAft>
                <a:spcPts val="0"/>
              </a:spcAft>
              <a:buFont typeface="Arial" pitchFamily="34" charset="0"/>
              <a:buNone/>
              <a:defRPr/>
            </a:pPr>
            <a:r>
              <a:rPr lang="en-US" sz="1600" b="1" u="sng" dirty="0" smtClean="0"/>
              <a:t>DSS Knowledge Center</a:t>
            </a:r>
            <a:r>
              <a:rPr lang="en-US" sz="1600" b="1" dirty="0" smtClean="0"/>
              <a:t>:</a:t>
            </a:r>
            <a:r>
              <a:rPr lang="en-US" sz="1600" dirty="0" smtClean="0"/>
              <a:t>  </a:t>
            </a:r>
          </a:p>
          <a:p>
            <a:pPr fontAlgn="auto">
              <a:spcAft>
                <a:spcPts val="0"/>
              </a:spcAft>
              <a:defRPr/>
            </a:pPr>
            <a:r>
              <a:rPr lang="en-US" sz="1400" b="1" dirty="0" smtClean="0"/>
              <a:t>Contact </a:t>
            </a:r>
            <a:r>
              <a:rPr lang="en-US" sz="1400" b="1" dirty="0"/>
              <a:t>I</a:t>
            </a:r>
            <a:r>
              <a:rPr lang="en-US" sz="1400" b="1" dirty="0" smtClean="0"/>
              <a:t>nformation</a:t>
            </a:r>
            <a:endParaRPr lang="en-US" sz="1400" dirty="0"/>
          </a:p>
          <a:p>
            <a:pPr lvl="1" fontAlgn="auto">
              <a:spcAft>
                <a:spcPts val="0"/>
              </a:spcAft>
              <a:defRPr/>
            </a:pPr>
            <a:r>
              <a:rPr lang="en-US" sz="1100" dirty="0"/>
              <a:t>1-888-282-7682</a:t>
            </a:r>
          </a:p>
          <a:p>
            <a:pPr lvl="1" fontAlgn="auto">
              <a:spcAft>
                <a:spcPts val="0"/>
              </a:spcAft>
              <a:defRPr/>
            </a:pPr>
            <a:r>
              <a:rPr lang="en-US" sz="1100" dirty="0" smtClean="0">
                <a:hlinkClick r:id="rId2"/>
              </a:rPr>
              <a:t>call.center@dsshelp.org</a:t>
            </a:r>
            <a:r>
              <a:rPr lang="en-US" sz="1100" dirty="0" smtClean="0"/>
              <a:t> </a:t>
            </a:r>
          </a:p>
          <a:p>
            <a:pPr lvl="1" fontAlgn="auto">
              <a:spcAft>
                <a:spcPts val="0"/>
              </a:spcAft>
              <a:defRPr/>
            </a:pPr>
            <a:endParaRPr lang="en-US" sz="1100" dirty="0"/>
          </a:p>
          <a:p>
            <a:pPr fontAlgn="auto">
              <a:spcAft>
                <a:spcPts val="0"/>
              </a:spcAft>
              <a:defRPr/>
            </a:pPr>
            <a:r>
              <a:rPr lang="en-US" sz="1400" b="1" dirty="0" smtClean="0"/>
              <a:t>Menu </a:t>
            </a:r>
            <a:r>
              <a:rPr lang="en-US" sz="1400" b="1" dirty="0"/>
              <a:t>Options:</a:t>
            </a:r>
            <a:endParaRPr lang="en-US" sz="1400" dirty="0"/>
          </a:p>
          <a:p>
            <a:pPr marL="631825" lvl="1" indent="-231775">
              <a:buNone/>
              <a:defRPr/>
            </a:pPr>
            <a:r>
              <a:rPr lang="en-US" sz="1100" dirty="0"/>
              <a:t>1 - </a:t>
            </a:r>
            <a:r>
              <a:rPr lang="en-US" sz="1100" b="1" dirty="0"/>
              <a:t>Account Lockouts and Passwords- </a:t>
            </a:r>
            <a:r>
              <a:rPr lang="en-US" sz="1100" dirty="0" smtClean="0"/>
              <a:t>8:00AM </a:t>
            </a:r>
            <a:r>
              <a:rPr lang="en-US" sz="1100" dirty="0"/>
              <a:t>to 6:00PM </a:t>
            </a:r>
            <a:r>
              <a:rPr lang="en-US" sz="1100" dirty="0" smtClean="0"/>
              <a:t>ET</a:t>
            </a:r>
            <a:endParaRPr lang="en-US" sz="1100" dirty="0"/>
          </a:p>
          <a:p>
            <a:pPr marL="631825" lvl="1" indent="-231775">
              <a:buNone/>
              <a:defRPr/>
            </a:pPr>
            <a:r>
              <a:rPr lang="en-US" sz="1100" dirty="0"/>
              <a:t>2 - </a:t>
            </a:r>
            <a:r>
              <a:rPr lang="en-US" sz="1100" b="1" dirty="0"/>
              <a:t>Personnel Security Inquiries to include e-QIP </a:t>
            </a:r>
            <a:r>
              <a:rPr lang="en-US" sz="1100" dirty="0"/>
              <a:t>- </a:t>
            </a:r>
            <a:r>
              <a:rPr lang="en-US" sz="1100" dirty="0" smtClean="0"/>
              <a:t>8:00AM </a:t>
            </a:r>
            <a:r>
              <a:rPr lang="en-US" sz="1100" dirty="0"/>
              <a:t>to 5:00PM </a:t>
            </a:r>
            <a:r>
              <a:rPr lang="en-US" sz="1100" dirty="0" smtClean="0"/>
              <a:t>ET</a:t>
            </a:r>
            <a:endParaRPr lang="en-US" sz="1100" dirty="0"/>
          </a:p>
          <a:p>
            <a:pPr marL="631825" lvl="1" indent="-231775">
              <a:buNone/>
              <a:defRPr/>
            </a:pPr>
            <a:r>
              <a:rPr lang="en-US" sz="1100" dirty="0"/>
              <a:t>3 - </a:t>
            </a:r>
            <a:r>
              <a:rPr lang="en-US" sz="1100" b="1" dirty="0"/>
              <a:t>Facility Clearance Inquiries </a:t>
            </a:r>
            <a:r>
              <a:rPr lang="en-US" sz="1100" dirty="0"/>
              <a:t>- </a:t>
            </a:r>
            <a:r>
              <a:rPr lang="en-US" sz="1100" dirty="0" smtClean="0"/>
              <a:t>8:00AM </a:t>
            </a:r>
            <a:r>
              <a:rPr lang="en-US" sz="1100" dirty="0"/>
              <a:t>to 5:00PM </a:t>
            </a:r>
            <a:r>
              <a:rPr lang="en-US" sz="1100" dirty="0" smtClean="0"/>
              <a:t>ET</a:t>
            </a:r>
            <a:endParaRPr lang="en-US" sz="1100" dirty="0"/>
          </a:p>
          <a:p>
            <a:pPr marL="631825" lvl="1" indent="-231775">
              <a:buNone/>
              <a:defRPr/>
            </a:pPr>
            <a:r>
              <a:rPr lang="en-US" sz="1100" dirty="0"/>
              <a:t>4 - </a:t>
            </a:r>
            <a:r>
              <a:rPr lang="en-US" sz="1100" b="1" dirty="0"/>
              <a:t>OBMS </a:t>
            </a:r>
          </a:p>
          <a:p>
            <a:pPr marL="631825" lvl="1" indent="-231775">
              <a:buNone/>
              <a:defRPr/>
            </a:pPr>
            <a:r>
              <a:rPr lang="en-US" sz="1100" dirty="0"/>
              <a:t>5 - </a:t>
            </a:r>
            <a:r>
              <a:rPr lang="en-US" sz="1100" b="1" dirty="0"/>
              <a:t>STEPP/CDSE </a:t>
            </a:r>
            <a:r>
              <a:rPr lang="en-US" sz="1100" dirty="0"/>
              <a:t>- </a:t>
            </a:r>
            <a:r>
              <a:rPr lang="en-US" sz="1100" dirty="0" smtClean="0"/>
              <a:t>8:00AM </a:t>
            </a:r>
            <a:r>
              <a:rPr lang="en-US" sz="1100" dirty="0"/>
              <a:t>- 4:00PM </a:t>
            </a:r>
            <a:r>
              <a:rPr lang="en-US" sz="1100" dirty="0" smtClean="0"/>
              <a:t>ET</a:t>
            </a:r>
            <a:endParaRPr lang="en-US" sz="1100" dirty="0"/>
          </a:p>
          <a:p>
            <a:pPr marL="631825" lvl="1" indent="-231775">
              <a:buNone/>
              <a:defRPr/>
            </a:pPr>
            <a:r>
              <a:rPr lang="en-US" sz="1100" dirty="0"/>
              <a:t>6 - </a:t>
            </a:r>
            <a:r>
              <a:rPr lang="en-US" sz="1100" b="1" dirty="0"/>
              <a:t>Industrial Policy International </a:t>
            </a:r>
            <a:r>
              <a:rPr lang="en-US" sz="1100" dirty="0"/>
              <a:t>- A</a:t>
            </a:r>
            <a:r>
              <a:rPr lang="en-US" sz="1100" dirty="0" smtClean="0"/>
              <a:t>fter </a:t>
            </a:r>
            <a:r>
              <a:rPr lang="en-US" sz="1100" dirty="0"/>
              <a:t>hours information regarding NISP Policy and International issues: </a:t>
            </a:r>
            <a:r>
              <a:rPr lang="en-US" sz="1100" dirty="0">
                <a:hlinkClick r:id="rId3"/>
              </a:rPr>
              <a:t>http://</a:t>
            </a:r>
            <a:r>
              <a:rPr lang="en-US" sz="1100" dirty="0" smtClean="0">
                <a:hlinkClick r:id="rId3"/>
              </a:rPr>
              <a:t>www.dss.mil/isp/policy_programs.html</a:t>
            </a:r>
            <a:r>
              <a:rPr lang="en-US" sz="1100" dirty="0" smtClean="0"/>
              <a:t> </a:t>
            </a:r>
            <a:endParaRPr lang="en-US" sz="1100" dirty="0"/>
          </a:p>
          <a:p>
            <a:pPr marL="631825" lvl="1" indent="-231775">
              <a:buNone/>
              <a:defRPr/>
            </a:pPr>
            <a:r>
              <a:rPr lang="en-US" sz="1100" dirty="0"/>
              <a:t>7 - </a:t>
            </a:r>
            <a:r>
              <a:rPr lang="en-US" sz="1100" b="1" dirty="0"/>
              <a:t>Industrial Policy </a:t>
            </a:r>
            <a:r>
              <a:rPr lang="en-US" sz="1100" dirty="0" smtClean="0"/>
              <a:t>–After hours </a:t>
            </a:r>
            <a:r>
              <a:rPr lang="en-US" sz="1100" dirty="0"/>
              <a:t>information regarding NISP Policy and International issues: </a:t>
            </a:r>
            <a:r>
              <a:rPr lang="en-US" sz="1100" dirty="0">
                <a:hlinkClick r:id="rId3"/>
              </a:rPr>
              <a:t>http://</a:t>
            </a:r>
            <a:r>
              <a:rPr lang="en-US" sz="1100" dirty="0" smtClean="0">
                <a:hlinkClick r:id="rId3"/>
              </a:rPr>
              <a:t>www.dss.mil/isp/policy_programs.html</a:t>
            </a:r>
            <a:r>
              <a:rPr lang="en-US" sz="1100" dirty="0" smtClean="0"/>
              <a:t> </a:t>
            </a:r>
          </a:p>
        </p:txBody>
      </p:sp>
    </p:spTree>
    <p:extLst>
      <p:ext uri="{BB962C8B-B14F-4D97-AF65-F5344CB8AC3E}">
        <p14:creationId xmlns:p14="http://schemas.microsoft.com/office/powerpoint/2010/main" val="3550220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Access to JPAS</a:t>
            </a:r>
            <a:endParaRPr lang="en-US" dirty="0"/>
          </a:p>
        </p:txBody>
      </p:sp>
    </p:spTree>
    <p:extLst>
      <p:ext uri="{BB962C8B-B14F-4D97-AF65-F5344CB8AC3E}">
        <p14:creationId xmlns:p14="http://schemas.microsoft.com/office/powerpoint/2010/main" val="34067369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Personnel Security Investigation (PSI) Update</a:t>
            </a:r>
            <a:endParaRPr lang="en-US" dirty="0"/>
          </a:p>
        </p:txBody>
      </p:sp>
      <p:sp>
        <p:nvSpPr>
          <p:cNvPr id="3" name="Content Placeholder 2"/>
          <p:cNvSpPr>
            <a:spLocks noGrp="1"/>
          </p:cNvSpPr>
          <p:nvPr>
            <p:ph idx="1"/>
          </p:nvPr>
        </p:nvSpPr>
        <p:spPr>
          <a:xfrm>
            <a:off x="911463" y="1354594"/>
            <a:ext cx="10356371" cy="4267835"/>
          </a:xfrm>
        </p:spPr>
        <p:txBody>
          <a:bodyPr/>
          <a:lstStyle/>
          <a:p>
            <a:r>
              <a:rPr lang="en-US" dirty="0" smtClean="0"/>
              <a:t>Posted July 6</a:t>
            </a:r>
            <a:r>
              <a:rPr lang="en-US" baseline="30000" dirty="0" smtClean="0"/>
              <a:t>th</a:t>
            </a:r>
            <a:r>
              <a:rPr lang="en-US" dirty="0" smtClean="0"/>
              <a:t> to the DSS Website</a:t>
            </a:r>
          </a:p>
          <a:p>
            <a:pPr lvl="1"/>
            <a:r>
              <a:rPr lang="en-US" dirty="0" smtClean="0"/>
              <a:t>To </a:t>
            </a:r>
            <a:r>
              <a:rPr lang="en-US" dirty="0"/>
              <a:t>stay within its budget authority for PSI-Is, DSS metered the expenditure of PSI-I funds and maintained a daily limit on the number of cases submitted to the Office of Personnel Management (OPM</a:t>
            </a:r>
            <a:r>
              <a:rPr lang="en-US" dirty="0" smtClean="0"/>
              <a:t>).</a:t>
            </a:r>
          </a:p>
          <a:p>
            <a:pPr lvl="1"/>
            <a:r>
              <a:rPr lang="en-US" dirty="0"/>
              <a:t>This limit caused a delay in processing industry submissions to OPM, increasing the inventory workload. DSS recently received additional funding for the PSI-I program through a reprogramming approved by Congress. With this reprogramming, DSS will continue to process all PSI-I requests and will continue to work down the inventory. As a result, industry should begin to see improved timelines. </a:t>
            </a:r>
            <a:r>
              <a:rPr lang="en-US" dirty="0">
                <a:solidFill>
                  <a:srgbClr val="FF0000"/>
                </a:solidFill>
              </a:rPr>
              <a:t>Industry should continue to submit initial requests as well as requests for periodic reinvestigations. </a:t>
            </a:r>
            <a:r>
              <a:rPr lang="en-US" dirty="0"/>
              <a:t>DSS will continue to monitor the PSI-I program and its expenditures. </a:t>
            </a:r>
            <a:br>
              <a:rPr lang="en-US" dirty="0"/>
            </a:br>
            <a:endParaRPr lang="en-US" dirty="0"/>
          </a:p>
        </p:txBody>
      </p:sp>
    </p:spTree>
    <p:extLst>
      <p:ext uri="{BB962C8B-B14F-4D97-AF65-F5344CB8AC3E}">
        <p14:creationId xmlns:p14="http://schemas.microsoft.com/office/powerpoint/2010/main" val="40989562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OPM Investigation Timelines</a:t>
            </a:r>
            <a:endParaRPr lang="en-US" dirty="0"/>
          </a:p>
        </p:txBody>
      </p:sp>
      <p:sp>
        <p:nvSpPr>
          <p:cNvPr id="4" name="Content Placeholder 3"/>
          <p:cNvSpPr>
            <a:spLocks noGrp="1"/>
          </p:cNvSpPr>
          <p:nvPr>
            <p:ph idx="1"/>
          </p:nvPr>
        </p:nvSpPr>
        <p:spPr>
          <a:xfrm>
            <a:off x="911463" y="1354594"/>
            <a:ext cx="10356371" cy="5273238"/>
          </a:xfrm>
        </p:spPr>
        <p:txBody>
          <a:bodyPr/>
          <a:lstStyle/>
          <a:p>
            <a:r>
              <a:rPr lang="en-US" dirty="0" smtClean="0"/>
              <a:t>OPM Investigation Timelines as of June 2016:</a:t>
            </a:r>
          </a:p>
          <a:p>
            <a:pPr lvl="0"/>
            <a:endParaRPr lang="en-US" dirty="0" smtClean="0"/>
          </a:p>
          <a:p>
            <a:pPr lvl="0"/>
            <a:endParaRPr lang="en-US" dirty="0"/>
          </a:p>
          <a:p>
            <a:pPr marL="0" lvl="0" indent="0">
              <a:buNone/>
            </a:pPr>
            <a:endParaRPr lang="en-US" dirty="0" smtClean="0"/>
          </a:p>
          <a:p>
            <a:pPr lvl="0"/>
            <a:endParaRPr lang="en-US" dirty="0"/>
          </a:p>
          <a:p>
            <a:pPr lvl="0"/>
            <a:endParaRPr lang="en-US" dirty="0" smtClean="0"/>
          </a:p>
          <a:p>
            <a:pPr lvl="0"/>
            <a:endParaRPr lang="en-US" dirty="0"/>
          </a:p>
          <a:p>
            <a:pPr lvl="0"/>
            <a:r>
              <a:rPr lang="en-US" dirty="0" smtClean="0"/>
              <a:t>Scheduling </a:t>
            </a:r>
            <a:r>
              <a:rPr lang="en-US" dirty="0"/>
              <a:t>timeliness delays on reinvestigations (T3R/SSBI/PPR) due to increased volume for month of </a:t>
            </a:r>
            <a:r>
              <a:rPr lang="en-US" dirty="0" smtClean="0"/>
              <a:t>June.</a:t>
            </a:r>
            <a:endParaRPr lang="en-US" sz="2800" dirty="0"/>
          </a:p>
          <a:p>
            <a:pPr lvl="1"/>
            <a:r>
              <a:rPr lang="en-US" dirty="0" smtClean="0"/>
              <a:t>SBPR/PPR - </a:t>
            </a:r>
            <a:r>
              <a:rPr lang="en-US" dirty="0"/>
              <a:t>11 days</a:t>
            </a:r>
            <a:endParaRPr lang="en-US" sz="2400" dirty="0"/>
          </a:p>
          <a:p>
            <a:pPr lvl="1"/>
            <a:r>
              <a:rPr lang="en-US" dirty="0" smtClean="0"/>
              <a:t>T3R - </a:t>
            </a:r>
            <a:r>
              <a:rPr lang="en-US" dirty="0"/>
              <a:t>8 days </a:t>
            </a:r>
            <a:endParaRPr lang="en-US" sz="2400" dirty="0"/>
          </a:p>
          <a:p>
            <a:pPr lvl="1"/>
            <a:r>
              <a:rPr lang="en-US" dirty="0" smtClean="0"/>
              <a:t>Initials - </a:t>
            </a:r>
            <a:r>
              <a:rPr lang="en-US" dirty="0"/>
              <a:t>1 day </a:t>
            </a:r>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2951895948"/>
              </p:ext>
            </p:extLst>
          </p:nvPr>
        </p:nvGraphicFramePr>
        <p:xfrm>
          <a:off x="3413258" y="1821159"/>
          <a:ext cx="3758507" cy="2712895"/>
        </p:xfrm>
        <a:graphic>
          <a:graphicData uri="http://schemas.openxmlformats.org/drawingml/2006/table">
            <a:tbl>
              <a:tblPr firstRow="1" firstCol="1" bandRow="1">
                <a:tableStyleId>{69012ECD-51FC-41F1-AA8D-1B2483CD663E}</a:tableStyleId>
              </a:tblPr>
              <a:tblGrid>
                <a:gridCol w="2178557"/>
                <a:gridCol w="1579950"/>
              </a:tblGrid>
              <a:tr h="356245">
                <a:tc>
                  <a:txBody>
                    <a:bodyPr/>
                    <a:lstStyle/>
                    <a:p>
                      <a:pPr marL="0" marR="0" algn="ctr" defTabSz="609493" rtl="0" eaLnBrk="1" latinLnBrk="0" hangingPunct="1">
                        <a:spcBef>
                          <a:spcPts val="0"/>
                        </a:spcBef>
                        <a:spcAft>
                          <a:spcPts val="0"/>
                        </a:spcAft>
                      </a:pPr>
                      <a:r>
                        <a:rPr lang="en-US" sz="2000" kern="1200" baseline="0" dirty="0">
                          <a:effectLst/>
                        </a:rPr>
                        <a:t>Case</a:t>
                      </a:r>
                      <a:endParaRPr lang="en-US" sz="2000" b="1" kern="1200" baseline="0" dirty="0">
                        <a:solidFill>
                          <a:schemeClr val="tx1"/>
                        </a:solidFill>
                        <a:effectLst/>
                        <a:latin typeface="Arial"/>
                        <a:ea typeface="ＭＳ Ｐゴシック" pitchFamily="-112" charset="-128"/>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609493" rtl="0" eaLnBrk="1" latinLnBrk="0" hangingPunct="1">
                        <a:spcBef>
                          <a:spcPts val="0"/>
                        </a:spcBef>
                        <a:spcAft>
                          <a:spcPts val="0"/>
                        </a:spcAft>
                      </a:pPr>
                      <a:r>
                        <a:rPr lang="en-US" sz="2000" kern="1200" baseline="0" dirty="0" smtClean="0">
                          <a:effectLst/>
                        </a:rPr>
                        <a:t>Avg. </a:t>
                      </a:r>
                      <a:r>
                        <a:rPr lang="en-US" sz="2000" kern="1200" baseline="0" dirty="0">
                          <a:effectLst/>
                        </a:rPr>
                        <a:t>Days</a:t>
                      </a:r>
                      <a:endParaRPr lang="en-US" sz="2000" b="1" kern="1200" baseline="0" dirty="0">
                        <a:solidFill>
                          <a:schemeClr val="tx1"/>
                        </a:solidFill>
                        <a:effectLst/>
                        <a:latin typeface="Arial"/>
                        <a:ea typeface="ＭＳ Ｐゴシック" pitchFamily="-112" charset="-128"/>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1330">
                <a:tc>
                  <a:txBody>
                    <a:bodyPr/>
                    <a:lstStyle/>
                    <a:p>
                      <a:pPr marL="0" marR="0">
                        <a:spcBef>
                          <a:spcPts val="0"/>
                        </a:spcBef>
                        <a:spcAft>
                          <a:spcPts val="0"/>
                        </a:spcAft>
                      </a:pPr>
                      <a:r>
                        <a:rPr lang="en-US" sz="2000" baseline="0" dirty="0">
                          <a:effectLst/>
                        </a:rPr>
                        <a:t>SSBI</a:t>
                      </a:r>
                      <a:endParaRPr lang="en-US" sz="2000" b="1" baseline="0" dirty="0">
                        <a:solidFill>
                          <a:schemeClr val="tx1"/>
                        </a:solidFill>
                        <a:effectLst/>
                        <a:latin typeface="Arial"/>
                        <a:ea typeface="ＭＳ Ｐゴシック" pitchFamily="-112" charset="-128"/>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2000" baseline="0" dirty="0">
                          <a:effectLst/>
                        </a:rPr>
                        <a:t>293</a:t>
                      </a:r>
                      <a:endParaRPr lang="en-US" sz="2000" b="1" baseline="0" dirty="0">
                        <a:solidFill>
                          <a:schemeClr val="tx1"/>
                        </a:solidFill>
                        <a:effectLst/>
                        <a:latin typeface="Arial"/>
                        <a:ea typeface="ＭＳ Ｐゴシック" pitchFamily="-112" charset="-128"/>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71330">
                <a:tc>
                  <a:txBody>
                    <a:bodyPr/>
                    <a:lstStyle/>
                    <a:p>
                      <a:pPr marL="0" marR="0" algn="l" defTabSz="609493" rtl="0" eaLnBrk="1" latinLnBrk="0" hangingPunct="1">
                        <a:spcBef>
                          <a:spcPts val="0"/>
                        </a:spcBef>
                        <a:spcAft>
                          <a:spcPts val="0"/>
                        </a:spcAft>
                      </a:pPr>
                      <a:r>
                        <a:rPr lang="en-US" sz="2000" kern="1200" baseline="0" dirty="0">
                          <a:effectLst/>
                        </a:rPr>
                        <a:t>SSBI-PR/PPR</a:t>
                      </a:r>
                      <a:endParaRPr lang="en-US" sz="2000" b="1" kern="1200" baseline="0" dirty="0">
                        <a:solidFill>
                          <a:schemeClr val="tx1"/>
                        </a:solidFill>
                        <a:effectLst/>
                        <a:latin typeface="Arial"/>
                        <a:ea typeface="ＭＳ Ｐゴシック" pitchFamily="-112" charset="-128"/>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defTabSz="609493" rtl="0" eaLnBrk="1" latinLnBrk="0" hangingPunct="1">
                        <a:spcBef>
                          <a:spcPts val="0"/>
                        </a:spcBef>
                        <a:spcAft>
                          <a:spcPts val="0"/>
                        </a:spcAft>
                      </a:pPr>
                      <a:r>
                        <a:rPr lang="en-US" sz="2000" kern="1200" baseline="0" dirty="0">
                          <a:effectLst/>
                        </a:rPr>
                        <a:t>332/251</a:t>
                      </a:r>
                      <a:endParaRPr lang="en-US" sz="2000" b="1" kern="1200" baseline="0" dirty="0">
                        <a:solidFill>
                          <a:schemeClr val="tx1"/>
                        </a:solidFill>
                        <a:effectLst/>
                        <a:latin typeface="Arial"/>
                        <a:ea typeface="ＭＳ Ｐゴシック" pitchFamily="-112" charset="-128"/>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71330">
                <a:tc>
                  <a:txBody>
                    <a:bodyPr/>
                    <a:lstStyle/>
                    <a:p>
                      <a:pPr marL="0" marR="0" algn="l" defTabSz="609493" rtl="0" eaLnBrk="1" latinLnBrk="0" hangingPunct="1">
                        <a:spcBef>
                          <a:spcPts val="0"/>
                        </a:spcBef>
                        <a:spcAft>
                          <a:spcPts val="0"/>
                        </a:spcAft>
                      </a:pPr>
                      <a:r>
                        <a:rPr lang="en-US" sz="2000" kern="1200" baseline="0" dirty="0">
                          <a:effectLst/>
                        </a:rPr>
                        <a:t>T3</a:t>
                      </a:r>
                      <a:endParaRPr lang="en-US" sz="2000" b="1" kern="1200" baseline="0" dirty="0">
                        <a:solidFill>
                          <a:schemeClr val="tx1"/>
                        </a:solidFill>
                        <a:effectLst/>
                        <a:latin typeface="Arial"/>
                        <a:ea typeface="ＭＳ Ｐゴシック" pitchFamily="-112" charset="-128"/>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defTabSz="609493" rtl="0" eaLnBrk="1" latinLnBrk="0" hangingPunct="1">
                        <a:spcBef>
                          <a:spcPts val="0"/>
                        </a:spcBef>
                        <a:spcAft>
                          <a:spcPts val="0"/>
                        </a:spcAft>
                      </a:pPr>
                      <a:r>
                        <a:rPr lang="en-US" sz="2000" kern="1200" baseline="0" dirty="0">
                          <a:effectLst/>
                        </a:rPr>
                        <a:t>118</a:t>
                      </a:r>
                      <a:endParaRPr lang="en-US" sz="2000" b="1" kern="1200" baseline="0" dirty="0">
                        <a:solidFill>
                          <a:schemeClr val="tx1"/>
                        </a:solidFill>
                        <a:effectLst/>
                        <a:latin typeface="Arial"/>
                        <a:ea typeface="ＭＳ Ｐゴシック" pitchFamily="-112" charset="-128"/>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71330">
                <a:tc>
                  <a:txBody>
                    <a:bodyPr/>
                    <a:lstStyle/>
                    <a:p>
                      <a:pPr marL="0" marR="0" algn="l" defTabSz="609493" rtl="0" eaLnBrk="1" latinLnBrk="0" hangingPunct="1">
                        <a:spcBef>
                          <a:spcPts val="0"/>
                        </a:spcBef>
                        <a:spcAft>
                          <a:spcPts val="0"/>
                        </a:spcAft>
                      </a:pPr>
                      <a:r>
                        <a:rPr lang="en-US" sz="2000" kern="1200" baseline="0" dirty="0">
                          <a:effectLst/>
                        </a:rPr>
                        <a:t>T3R</a:t>
                      </a:r>
                      <a:endParaRPr lang="en-US" sz="2000" b="1" kern="1200" baseline="0" dirty="0">
                        <a:solidFill>
                          <a:schemeClr val="tx1"/>
                        </a:solidFill>
                        <a:effectLst/>
                        <a:latin typeface="Arial"/>
                        <a:ea typeface="ＭＳ Ｐゴシック" pitchFamily="-112" charset="-128"/>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defTabSz="609493" rtl="0" eaLnBrk="1" latinLnBrk="0" hangingPunct="1">
                        <a:spcBef>
                          <a:spcPts val="0"/>
                        </a:spcBef>
                        <a:spcAft>
                          <a:spcPts val="0"/>
                        </a:spcAft>
                      </a:pPr>
                      <a:r>
                        <a:rPr lang="en-US" sz="2000" kern="1200" baseline="0" dirty="0">
                          <a:effectLst/>
                        </a:rPr>
                        <a:t>112</a:t>
                      </a:r>
                      <a:endParaRPr lang="en-US" sz="2000" b="1" kern="1200" baseline="0" dirty="0">
                        <a:solidFill>
                          <a:schemeClr val="tx1"/>
                        </a:solidFill>
                        <a:effectLst/>
                        <a:latin typeface="Arial"/>
                        <a:ea typeface="ＭＳ Ｐゴシック" pitchFamily="-112" charset="-128"/>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71330">
                <a:tc>
                  <a:txBody>
                    <a:bodyPr/>
                    <a:lstStyle/>
                    <a:p>
                      <a:pPr marL="0" marR="0" algn="l" defTabSz="609493" rtl="0" eaLnBrk="1" latinLnBrk="0" hangingPunct="1">
                        <a:spcBef>
                          <a:spcPts val="0"/>
                        </a:spcBef>
                        <a:spcAft>
                          <a:spcPts val="0"/>
                        </a:spcAft>
                      </a:pPr>
                      <a:r>
                        <a:rPr lang="en-US" sz="2000" kern="1200" baseline="0" dirty="0">
                          <a:effectLst/>
                        </a:rPr>
                        <a:t>NACLC</a:t>
                      </a:r>
                      <a:endParaRPr lang="en-US" sz="2000" b="1" kern="1200" baseline="0" dirty="0">
                        <a:solidFill>
                          <a:schemeClr val="tx1"/>
                        </a:solidFill>
                        <a:effectLst/>
                        <a:latin typeface="Arial"/>
                        <a:ea typeface="ＭＳ Ｐゴシック" pitchFamily="-112" charset="-128"/>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defTabSz="609493" rtl="0" eaLnBrk="1" latinLnBrk="0" hangingPunct="1">
                        <a:spcBef>
                          <a:spcPts val="0"/>
                        </a:spcBef>
                        <a:spcAft>
                          <a:spcPts val="0"/>
                        </a:spcAft>
                      </a:pPr>
                      <a:r>
                        <a:rPr lang="en-US" sz="2000" kern="1200" baseline="0" dirty="0">
                          <a:effectLst/>
                        </a:rPr>
                        <a:t>330</a:t>
                      </a:r>
                      <a:endParaRPr lang="en-US" sz="2000" b="1" kern="1200" baseline="0" dirty="0">
                        <a:solidFill>
                          <a:schemeClr val="tx1"/>
                        </a:solidFill>
                        <a:effectLst/>
                        <a:latin typeface="Arial"/>
                        <a:ea typeface="ＭＳ Ｐゴシック" pitchFamily="-112" charset="-128"/>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698175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DISS UPDATE</a:t>
            </a:r>
            <a:endParaRPr lang="en-US" dirty="0"/>
          </a:p>
        </p:txBody>
      </p:sp>
    </p:spTree>
    <p:extLst>
      <p:ext uri="{BB962C8B-B14F-4D97-AF65-F5344CB8AC3E}">
        <p14:creationId xmlns:p14="http://schemas.microsoft.com/office/powerpoint/2010/main" val="23830799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 Update</a:t>
            </a:r>
            <a:endParaRPr lang="en-US" dirty="0"/>
          </a:p>
        </p:txBody>
      </p:sp>
      <p:sp>
        <p:nvSpPr>
          <p:cNvPr id="3" name="Content Placeholder 2"/>
          <p:cNvSpPr>
            <a:spLocks noGrp="1"/>
          </p:cNvSpPr>
          <p:nvPr>
            <p:ph idx="1"/>
          </p:nvPr>
        </p:nvSpPr>
        <p:spPr>
          <a:xfrm>
            <a:off x="911463" y="1354594"/>
            <a:ext cx="10356371" cy="4206280"/>
          </a:xfrm>
        </p:spPr>
        <p:txBody>
          <a:bodyPr/>
          <a:lstStyle/>
          <a:p>
            <a:pPr marL="0" indent="0" algn="just">
              <a:buNone/>
            </a:pPr>
            <a:r>
              <a:rPr lang="en-US" dirty="0"/>
              <a:t>Defense Information System for Security (DISS) will reform DoD Security and Suitability processes to improve timeliness, reciprocity, quality, and cost efficiencies through the design and implementation of a secure, end-to-end IT system that electronically collects, reviews, and shares relevant personnel data government wide, as mandated by the Intelligence Reform and Terrorism Prevention Act of 2004 (IRTPA) and guided by relevant Executive Orders, Congress, and GAO recommendations to deliver and maintain an appropriately vetted workforce.</a:t>
            </a:r>
          </a:p>
          <a:p>
            <a:pPr lvl="2"/>
            <a:endParaRPr lang="en-US" dirty="0" smtClean="0"/>
          </a:p>
          <a:p>
            <a:endParaRPr lang="en-US" dirty="0" smtClean="0"/>
          </a:p>
        </p:txBody>
      </p:sp>
    </p:spTree>
    <p:extLst>
      <p:ext uri="{BB962C8B-B14F-4D97-AF65-F5344CB8AC3E}">
        <p14:creationId xmlns:p14="http://schemas.microsoft.com/office/powerpoint/2010/main" val="290765938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 Update</a:t>
            </a:r>
            <a:endParaRPr lang="en-US" dirty="0"/>
          </a:p>
        </p:txBody>
      </p:sp>
      <p:sp>
        <p:nvSpPr>
          <p:cNvPr id="3" name="Content Placeholder 2"/>
          <p:cNvSpPr>
            <a:spLocks noGrp="1"/>
          </p:cNvSpPr>
          <p:nvPr>
            <p:ph idx="1"/>
          </p:nvPr>
        </p:nvSpPr>
        <p:spPr>
          <a:xfrm>
            <a:off x="911463" y="1354594"/>
            <a:ext cx="10356371" cy="4555093"/>
          </a:xfrm>
        </p:spPr>
        <p:txBody>
          <a:bodyPr/>
          <a:lstStyle/>
          <a:p>
            <a:r>
              <a:rPr lang="en-US" dirty="0" smtClean="0"/>
              <a:t>Meetings are ongoing for an official release of the DISS Implementation Schedule</a:t>
            </a:r>
          </a:p>
          <a:p>
            <a:r>
              <a:rPr lang="en-US" dirty="0" smtClean="0"/>
              <a:t>Some things to look forward to:</a:t>
            </a:r>
          </a:p>
          <a:p>
            <a:pPr lvl="1"/>
            <a:r>
              <a:rPr lang="en-US" dirty="0" smtClean="0"/>
              <a:t>The Ability to Upload SF-312s</a:t>
            </a:r>
          </a:p>
          <a:p>
            <a:pPr lvl="1"/>
            <a:r>
              <a:rPr lang="en-US" dirty="0"/>
              <a:t>RRU Process Replaced with </a:t>
            </a:r>
          </a:p>
          <a:p>
            <a:pPr lvl="2"/>
            <a:r>
              <a:rPr lang="en-US" dirty="0"/>
              <a:t>Customer Service Requests</a:t>
            </a:r>
          </a:p>
          <a:p>
            <a:pPr lvl="2"/>
            <a:r>
              <a:rPr lang="en-US" dirty="0"/>
              <a:t>Requests for </a:t>
            </a:r>
            <a:r>
              <a:rPr lang="en-US" dirty="0" smtClean="0"/>
              <a:t>Action</a:t>
            </a:r>
          </a:p>
          <a:p>
            <a:pPr lvl="1"/>
            <a:r>
              <a:rPr lang="en-US" dirty="0"/>
              <a:t>Additional Reporting Features</a:t>
            </a:r>
          </a:p>
          <a:p>
            <a:pPr lvl="1"/>
            <a:r>
              <a:rPr lang="en-US" dirty="0" smtClean="0"/>
              <a:t>No Lockouts when accidentally hitting the “</a:t>
            </a:r>
            <a:r>
              <a:rPr lang="en-US" dirty="0" smtClean="0">
                <a:solidFill>
                  <a:srgbClr val="FF0000"/>
                </a:solidFill>
              </a:rPr>
              <a:t>x</a:t>
            </a:r>
            <a:r>
              <a:rPr lang="en-US" dirty="0" smtClean="0"/>
              <a:t>”</a:t>
            </a:r>
          </a:p>
          <a:p>
            <a:pPr lvl="2"/>
            <a:endParaRPr lang="en-US" dirty="0" smtClean="0"/>
          </a:p>
          <a:p>
            <a:endParaRPr lang="en-US" dirty="0" smtClean="0"/>
          </a:p>
        </p:txBody>
      </p:sp>
    </p:spTree>
    <p:extLst>
      <p:ext uri="{BB962C8B-B14F-4D97-AF65-F5344CB8AC3E}">
        <p14:creationId xmlns:p14="http://schemas.microsoft.com/office/powerpoint/2010/main" val="269665004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DISS Overview</a:t>
            </a:r>
          </a:p>
        </p:txBody>
      </p:sp>
      <p:sp>
        <p:nvSpPr>
          <p:cNvPr id="6" name="Content Placeholder 5"/>
          <p:cNvSpPr>
            <a:spLocks noGrp="1"/>
          </p:cNvSpPr>
          <p:nvPr>
            <p:ph idx="1"/>
          </p:nvPr>
        </p:nvSpPr>
        <p:spPr>
          <a:xfrm>
            <a:off x="914400" y="1295502"/>
            <a:ext cx="11277600" cy="990599"/>
          </a:xfrm>
        </p:spPr>
        <p:txBody>
          <a:bodyPr>
            <a:normAutofit/>
          </a:bodyPr>
          <a:lstStyle/>
          <a:p>
            <a:pPr marL="0" indent="0">
              <a:buNone/>
            </a:pPr>
            <a:r>
              <a:rPr lang="en-US" sz="2000" dirty="0">
                <a:latin typeface="+mj-lt"/>
              </a:rPr>
              <a:t>DISS will enable consistent standards throughout the collateral DoD Personnel Security, Suitability and HSPD-12 mission areas.  Once fully deployed, DISS will replace JPAS and the legacy Case Adjudication Tracking Systems.  </a:t>
            </a:r>
            <a:endParaRPr lang="en-US" sz="2000" strike="sngStrike" dirty="0">
              <a:latin typeface="+mj-l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462" y="2590800"/>
            <a:ext cx="9997558" cy="2857186"/>
          </a:xfrm>
          <a:prstGeom prst="rect">
            <a:avLst/>
          </a:prstGeom>
        </p:spPr>
      </p:pic>
    </p:spTree>
    <p:extLst>
      <p:ext uri="{BB962C8B-B14F-4D97-AF65-F5344CB8AC3E}">
        <p14:creationId xmlns:p14="http://schemas.microsoft.com/office/powerpoint/2010/main" val="10028250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DISS Transformation Benefits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5262" y="1465729"/>
            <a:ext cx="7416880" cy="3886199"/>
          </a:xfrm>
          <a:prstGeom prst="rect">
            <a:avLst/>
          </a:prstGeom>
        </p:spPr>
      </p:pic>
      <p:sp>
        <p:nvSpPr>
          <p:cNvPr id="9" name="Content Placeholder 2"/>
          <p:cNvSpPr>
            <a:spLocks noGrp="1"/>
          </p:cNvSpPr>
          <p:nvPr>
            <p:ph idx="1"/>
          </p:nvPr>
        </p:nvSpPr>
        <p:spPr>
          <a:xfrm>
            <a:off x="911462" y="1286436"/>
            <a:ext cx="3733800" cy="4729163"/>
          </a:xfrm>
        </p:spPr>
        <p:txBody>
          <a:bodyPr>
            <a:noAutofit/>
          </a:bodyPr>
          <a:lstStyle/>
          <a:p>
            <a:r>
              <a:rPr lang="en-US" sz="1500" dirty="0">
                <a:latin typeface="+mj-lt"/>
              </a:rPr>
              <a:t>Continuous and integrated workflow between DoD CAF, DSS PSMO-I and FSOs</a:t>
            </a:r>
          </a:p>
          <a:p>
            <a:r>
              <a:rPr lang="en-US" sz="1500" dirty="0">
                <a:latin typeface="+mj-lt"/>
              </a:rPr>
              <a:t>Ability to provide supporting documents through Secure </a:t>
            </a:r>
            <a:r>
              <a:rPr lang="en-US" sz="1500" dirty="0" smtClean="0">
                <a:latin typeface="+mj-lt"/>
              </a:rPr>
              <a:t>Portal</a:t>
            </a:r>
          </a:p>
          <a:p>
            <a:r>
              <a:rPr lang="en-US" sz="1500" dirty="0">
                <a:latin typeface="+mj-lt"/>
              </a:rPr>
              <a:t>Provide electronic clearance </a:t>
            </a:r>
            <a:r>
              <a:rPr lang="en-US" sz="1500" dirty="0" smtClean="0">
                <a:latin typeface="+mj-lt"/>
              </a:rPr>
              <a:t>decisions </a:t>
            </a:r>
            <a:r>
              <a:rPr lang="en-US" sz="1500" dirty="0">
                <a:latin typeface="+mj-lt"/>
              </a:rPr>
              <a:t>(e-Adjudication) by applying defined business rules to investigative case files</a:t>
            </a:r>
          </a:p>
          <a:p>
            <a:r>
              <a:rPr lang="en-US" sz="1500" dirty="0">
                <a:latin typeface="+mj-lt"/>
              </a:rPr>
              <a:t>Ability for DoD CAF Adjudicators to view requests about a subject from multiple organizations and perform one review and action</a:t>
            </a:r>
          </a:p>
          <a:p>
            <a:r>
              <a:rPr lang="en-US" sz="1500" dirty="0">
                <a:latin typeface="+mj-lt"/>
              </a:rPr>
              <a:t>Updated Incident </a:t>
            </a:r>
            <a:r>
              <a:rPr lang="en-US" sz="1500" dirty="0" smtClean="0">
                <a:latin typeface="+mj-lt"/>
              </a:rPr>
              <a:t>Workflow </a:t>
            </a:r>
            <a:r>
              <a:rPr lang="en-US" sz="1500" dirty="0">
                <a:latin typeface="+mj-lt"/>
              </a:rPr>
              <a:t>process</a:t>
            </a:r>
          </a:p>
          <a:p>
            <a:r>
              <a:rPr lang="en-US" sz="1500" dirty="0">
                <a:latin typeface="+mj-lt"/>
              </a:rPr>
              <a:t>Updated Visit Workflow process</a:t>
            </a:r>
          </a:p>
          <a:p>
            <a:r>
              <a:rPr lang="en-US" sz="1500" dirty="0" smtClean="0">
                <a:latin typeface="+mj-lt"/>
              </a:rPr>
              <a:t>Updated </a:t>
            </a:r>
            <a:r>
              <a:rPr lang="en-US" sz="1500" dirty="0">
                <a:latin typeface="+mj-lt"/>
              </a:rPr>
              <a:t>Workflow for SF-312s and eliminates faxing SF-312s etc. and ability to get </a:t>
            </a:r>
            <a:r>
              <a:rPr lang="en-US" sz="1500" dirty="0" smtClean="0">
                <a:latin typeface="+mj-lt"/>
              </a:rPr>
              <a:t>SF-312 </a:t>
            </a:r>
            <a:r>
              <a:rPr lang="en-US" sz="1500" dirty="0">
                <a:latin typeface="+mj-lt"/>
              </a:rPr>
              <a:t>history</a:t>
            </a:r>
          </a:p>
        </p:txBody>
      </p:sp>
    </p:spTree>
    <p:extLst>
      <p:ext uri="{BB962C8B-B14F-4D97-AF65-F5344CB8AC3E}">
        <p14:creationId xmlns:p14="http://schemas.microsoft.com/office/powerpoint/2010/main" val="424830233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0400" y="1371602"/>
            <a:ext cx="10972800" cy="1036181"/>
          </a:xfrm>
        </p:spPr>
        <p:txBody>
          <a:bodyPr/>
          <a:lstStyle/>
          <a:p>
            <a:endParaRPr lang="en-US" sz="1800" dirty="0"/>
          </a:p>
          <a:p>
            <a:endParaRPr lang="en-US" sz="1800" dirty="0"/>
          </a:p>
          <a:p>
            <a:pPr marL="0" indent="0">
              <a:buNone/>
            </a:pPr>
            <a:endParaRPr lang="en-US" sz="1800" dirty="0"/>
          </a:p>
        </p:txBody>
      </p:sp>
      <p:sp>
        <p:nvSpPr>
          <p:cNvPr id="5" name="Rectangle 4"/>
          <p:cNvSpPr/>
          <p:nvPr/>
        </p:nvSpPr>
        <p:spPr>
          <a:xfrm>
            <a:off x="3200400" y="1894392"/>
            <a:ext cx="543418" cy="369332"/>
          </a:xfrm>
          <a:prstGeom prst="rect">
            <a:avLst/>
          </a:prstGeom>
        </p:spPr>
        <p:txBody>
          <a:bodyPr wrap="none">
            <a:spAutoFit/>
          </a:bodyPr>
          <a:lstStyle/>
          <a:p>
            <a:r>
              <a:rPr lang="en-US" dirty="0">
                <a:solidFill>
                  <a:prstClr val="black"/>
                </a:solidFill>
                <a:latin typeface="Calibri"/>
              </a:rPr>
              <a:t>VOI</a:t>
            </a:r>
          </a:p>
        </p:txBody>
      </p:sp>
      <p:sp>
        <p:nvSpPr>
          <p:cNvPr id="6" name="Rectangle 5"/>
          <p:cNvSpPr/>
          <p:nvPr/>
        </p:nvSpPr>
        <p:spPr>
          <a:xfrm>
            <a:off x="8669760" y="3014730"/>
            <a:ext cx="1663297" cy="369332"/>
          </a:xfrm>
          <a:prstGeom prst="rect">
            <a:avLst/>
          </a:prstGeom>
        </p:spPr>
        <p:txBody>
          <a:bodyPr wrap="square">
            <a:spAutoFit/>
          </a:bodyPr>
          <a:lstStyle/>
          <a:p>
            <a:r>
              <a:rPr lang="en-US" dirty="0">
                <a:solidFill>
                  <a:prstClr val="black"/>
                </a:solidFill>
                <a:latin typeface="Calibri"/>
              </a:rPr>
              <a:t>DSS Webinar</a:t>
            </a:r>
          </a:p>
        </p:txBody>
      </p:sp>
      <p:sp>
        <p:nvSpPr>
          <p:cNvPr id="7" name="Rectangle 6"/>
          <p:cNvSpPr/>
          <p:nvPr/>
        </p:nvSpPr>
        <p:spPr>
          <a:xfrm>
            <a:off x="6737451" y="1304891"/>
            <a:ext cx="1245406" cy="369332"/>
          </a:xfrm>
          <a:prstGeom prst="rect">
            <a:avLst/>
          </a:prstGeom>
        </p:spPr>
        <p:txBody>
          <a:bodyPr wrap="none">
            <a:spAutoFit/>
          </a:bodyPr>
          <a:lstStyle/>
          <a:p>
            <a:r>
              <a:rPr lang="en-US" dirty="0">
                <a:solidFill>
                  <a:prstClr val="black"/>
                </a:solidFill>
                <a:latin typeface="Calibri"/>
              </a:rPr>
              <a:t>DMDC PSA</a:t>
            </a:r>
          </a:p>
        </p:txBody>
      </p:sp>
      <p:sp>
        <p:nvSpPr>
          <p:cNvPr id="8" name="Rectangle 7"/>
          <p:cNvSpPr/>
          <p:nvPr/>
        </p:nvSpPr>
        <p:spPr>
          <a:xfrm>
            <a:off x="8483693" y="2005987"/>
            <a:ext cx="1467261" cy="369332"/>
          </a:xfrm>
          <a:prstGeom prst="rect">
            <a:avLst/>
          </a:prstGeom>
        </p:spPr>
        <p:txBody>
          <a:bodyPr wrap="none">
            <a:spAutoFit/>
          </a:bodyPr>
          <a:lstStyle/>
          <a:p>
            <a:r>
              <a:rPr lang="en-US" dirty="0">
                <a:solidFill>
                  <a:prstClr val="black"/>
                </a:solidFill>
                <a:latin typeface="Calibri"/>
              </a:rPr>
              <a:t>JPAS Website</a:t>
            </a:r>
          </a:p>
        </p:txBody>
      </p:sp>
      <p:sp>
        <p:nvSpPr>
          <p:cNvPr id="9" name="Rectangle 8"/>
          <p:cNvSpPr/>
          <p:nvPr/>
        </p:nvSpPr>
        <p:spPr>
          <a:xfrm>
            <a:off x="2451573" y="5257800"/>
            <a:ext cx="3021725" cy="369332"/>
          </a:xfrm>
          <a:prstGeom prst="rect">
            <a:avLst/>
          </a:prstGeom>
        </p:spPr>
        <p:txBody>
          <a:bodyPr wrap="none">
            <a:spAutoFit/>
          </a:bodyPr>
          <a:lstStyle/>
          <a:p>
            <a:r>
              <a:rPr lang="en-US" dirty="0">
                <a:solidFill>
                  <a:prstClr val="black"/>
                </a:solidFill>
                <a:latin typeface="Calibri"/>
              </a:rPr>
              <a:t>	JPAS PMO meetings</a:t>
            </a:r>
          </a:p>
        </p:txBody>
      </p:sp>
      <p:sp>
        <p:nvSpPr>
          <p:cNvPr id="10" name="Rectangle 9"/>
          <p:cNvSpPr/>
          <p:nvPr/>
        </p:nvSpPr>
        <p:spPr>
          <a:xfrm>
            <a:off x="7010280" y="4888468"/>
            <a:ext cx="3511410" cy="1477328"/>
          </a:xfrm>
          <a:prstGeom prst="rect">
            <a:avLst/>
          </a:prstGeom>
        </p:spPr>
        <p:txBody>
          <a:bodyPr wrap="none">
            <a:spAutoFit/>
          </a:bodyPr>
          <a:lstStyle/>
          <a:p>
            <a:r>
              <a:rPr lang="en-US" u="sng" dirty="0">
                <a:solidFill>
                  <a:prstClr val="black"/>
                </a:solidFill>
                <a:latin typeface="Calibri"/>
              </a:rPr>
              <a:t>E-Mail </a:t>
            </a:r>
            <a:r>
              <a:rPr lang="en-US" u="sng" dirty="0" smtClean="0">
                <a:solidFill>
                  <a:prstClr val="black"/>
                </a:solidFill>
                <a:latin typeface="Calibri"/>
              </a:rPr>
              <a:t>List </a:t>
            </a:r>
            <a:r>
              <a:rPr lang="en-US" u="sng" dirty="0" err="1" smtClean="0">
                <a:solidFill>
                  <a:prstClr val="black"/>
                </a:solidFill>
                <a:latin typeface="Calibri"/>
              </a:rPr>
              <a:t>Serv</a:t>
            </a:r>
            <a:endParaRPr lang="en-US" u="sng" dirty="0">
              <a:solidFill>
                <a:prstClr val="black"/>
              </a:solidFill>
              <a:latin typeface="Calibri"/>
            </a:endParaRPr>
          </a:p>
          <a:p>
            <a:pPr marL="285750" indent="-285750">
              <a:buFont typeface="Wingdings" pitchFamily="2" charset="2"/>
              <a:buChar char="ü"/>
            </a:pPr>
            <a:r>
              <a:rPr lang="en-US" dirty="0">
                <a:solidFill>
                  <a:prstClr val="black"/>
                </a:solidFill>
                <a:latin typeface="Calibri"/>
              </a:rPr>
              <a:t>ISFD</a:t>
            </a:r>
          </a:p>
          <a:p>
            <a:pPr marL="285750" indent="-285750">
              <a:buFont typeface="Wingdings" pitchFamily="2" charset="2"/>
              <a:buChar char="ü"/>
            </a:pPr>
            <a:r>
              <a:rPr lang="en-US" dirty="0">
                <a:solidFill>
                  <a:prstClr val="black"/>
                </a:solidFill>
                <a:latin typeface="Calibri"/>
              </a:rPr>
              <a:t>CDSE Flash </a:t>
            </a:r>
          </a:p>
          <a:p>
            <a:pPr marL="285750" indent="-285750">
              <a:buFont typeface="Wingdings" pitchFamily="2" charset="2"/>
              <a:buChar char="ü"/>
            </a:pPr>
            <a:r>
              <a:rPr lang="en-US" dirty="0">
                <a:solidFill>
                  <a:prstClr val="black"/>
                </a:solidFill>
                <a:latin typeface="Calibri"/>
              </a:rPr>
              <a:t>JPAS SMO emails</a:t>
            </a:r>
          </a:p>
          <a:p>
            <a:pPr marL="285750" indent="-285750">
              <a:buFont typeface="Wingdings" pitchFamily="2" charset="2"/>
              <a:buChar char="ü"/>
            </a:pPr>
            <a:r>
              <a:rPr lang="en-US" dirty="0" err="1">
                <a:solidFill>
                  <a:prstClr val="black"/>
                </a:solidFill>
                <a:latin typeface="Calibri"/>
              </a:rPr>
              <a:t>AskPSMO</a:t>
            </a:r>
            <a:r>
              <a:rPr lang="en-US" dirty="0">
                <a:solidFill>
                  <a:prstClr val="black"/>
                </a:solidFill>
                <a:latin typeface="Calibri"/>
              </a:rPr>
              <a:t>-I Webinar Participants</a:t>
            </a:r>
          </a:p>
        </p:txBody>
      </p:sp>
      <p:sp>
        <p:nvSpPr>
          <p:cNvPr id="11" name="Rectangle 10"/>
          <p:cNvSpPr/>
          <p:nvPr/>
        </p:nvSpPr>
        <p:spPr>
          <a:xfrm>
            <a:off x="1850571" y="4355068"/>
            <a:ext cx="2075312" cy="369332"/>
          </a:xfrm>
          <a:prstGeom prst="rect">
            <a:avLst/>
          </a:prstGeom>
        </p:spPr>
        <p:txBody>
          <a:bodyPr wrap="none">
            <a:spAutoFit/>
          </a:bodyPr>
          <a:lstStyle/>
          <a:p>
            <a:r>
              <a:rPr lang="en-US" dirty="0">
                <a:solidFill>
                  <a:prstClr val="black"/>
                </a:solidFill>
                <a:latin typeface="Calibri"/>
              </a:rPr>
              <a:t>Briefings to Industry</a:t>
            </a:r>
          </a:p>
        </p:txBody>
      </p:sp>
      <p:sp>
        <p:nvSpPr>
          <p:cNvPr id="12" name="Rectangle 11"/>
          <p:cNvSpPr/>
          <p:nvPr/>
        </p:nvSpPr>
        <p:spPr>
          <a:xfrm>
            <a:off x="2065088" y="2875002"/>
            <a:ext cx="772969" cy="369332"/>
          </a:xfrm>
          <a:prstGeom prst="rect">
            <a:avLst/>
          </a:prstGeom>
        </p:spPr>
        <p:txBody>
          <a:bodyPr wrap="none">
            <a:spAutoFit/>
          </a:bodyPr>
          <a:lstStyle/>
          <a:p>
            <a:r>
              <a:rPr lang="en-US" dirty="0">
                <a:solidFill>
                  <a:prstClr val="black"/>
                </a:solidFill>
                <a:latin typeface="Calibri"/>
              </a:rPr>
              <a:t>NCMS</a:t>
            </a:r>
          </a:p>
        </p:txBody>
      </p:sp>
      <p:sp>
        <p:nvSpPr>
          <p:cNvPr id="13" name="Rectangle 12"/>
          <p:cNvSpPr/>
          <p:nvPr/>
        </p:nvSpPr>
        <p:spPr>
          <a:xfrm>
            <a:off x="4077014" y="1275862"/>
            <a:ext cx="1406604" cy="369332"/>
          </a:xfrm>
          <a:prstGeom prst="rect">
            <a:avLst/>
          </a:prstGeom>
        </p:spPr>
        <p:txBody>
          <a:bodyPr wrap="none">
            <a:spAutoFit/>
          </a:bodyPr>
          <a:lstStyle/>
          <a:p>
            <a:r>
              <a:rPr lang="en-US" dirty="0">
                <a:solidFill>
                  <a:prstClr val="black"/>
                </a:solidFill>
                <a:latin typeface="Calibri"/>
              </a:rPr>
              <a:t>DSS Website</a:t>
            </a:r>
          </a:p>
        </p:txBody>
      </p:sp>
      <p:cxnSp>
        <p:nvCxnSpPr>
          <p:cNvPr id="14" name="Straight Arrow Connector 13"/>
          <p:cNvCxnSpPr>
            <a:endCxn id="7" idx="2"/>
          </p:cNvCxnSpPr>
          <p:nvPr/>
        </p:nvCxnSpPr>
        <p:spPr>
          <a:xfrm flipV="1">
            <a:off x="6197600" y="1674223"/>
            <a:ext cx="1162554" cy="1137698"/>
          </a:xfrm>
          <a:prstGeom prst="straightConnector1">
            <a:avLst/>
          </a:prstGeom>
          <a:ln w="3175">
            <a:prstDash val="sysDot"/>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a:endCxn id="8" idx="1"/>
          </p:cNvCxnSpPr>
          <p:nvPr/>
        </p:nvCxnSpPr>
        <p:spPr>
          <a:xfrm flipV="1">
            <a:off x="6350000" y="2190653"/>
            <a:ext cx="2133692" cy="773668"/>
          </a:xfrm>
          <a:prstGeom prst="straightConnector1">
            <a:avLst/>
          </a:prstGeom>
          <a:ln w="3175">
            <a:prstDash val="sysDot"/>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p:cNvCxnSpPr>
            <a:endCxn id="13" idx="2"/>
          </p:cNvCxnSpPr>
          <p:nvPr/>
        </p:nvCxnSpPr>
        <p:spPr>
          <a:xfrm flipH="1" flipV="1">
            <a:off x="4780316" y="1645195"/>
            <a:ext cx="1569684" cy="1319127"/>
          </a:xfrm>
          <a:prstGeom prst="straightConnector1">
            <a:avLst/>
          </a:prstGeom>
          <a:ln w="3175">
            <a:prstDash val="sysDot"/>
            <a:tailEnd type="arrow"/>
          </a:ln>
        </p:spPr>
        <p:style>
          <a:lnRef idx="1">
            <a:schemeClr val="dk1"/>
          </a:lnRef>
          <a:fillRef idx="0">
            <a:schemeClr val="dk1"/>
          </a:fillRef>
          <a:effectRef idx="0">
            <a:schemeClr val="dk1"/>
          </a:effectRef>
          <a:fontRef idx="minor">
            <a:schemeClr val="tx1"/>
          </a:fontRef>
        </p:style>
      </p:cxnSp>
      <p:cxnSp>
        <p:nvCxnSpPr>
          <p:cNvPr id="18" name="Straight Arrow Connector 17"/>
          <p:cNvCxnSpPr>
            <a:endCxn id="12" idx="3"/>
          </p:cNvCxnSpPr>
          <p:nvPr/>
        </p:nvCxnSpPr>
        <p:spPr>
          <a:xfrm flipH="1">
            <a:off x="2838056" y="3027402"/>
            <a:ext cx="3511944" cy="32266"/>
          </a:xfrm>
          <a:prstGeom prst="straightConnector1">
            <a:avLst/>
          </a:prstGeom>
          <a:ln w="3175">
            <a:prstDash val="sysDot"/>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a:endCxn id="9" idx="0"/>
          </p:cNvCxnSpPr>
          <p:nvPr/>
        </p:nvCxnSpPr>
        <p:spPr>
          <a:xfrm flipH="1">
            <a:off x="3962436" y="3027402"/>
            <a:ext cx="2387565" cy="2230398"/>
          </a:xfrm>
          <a:prstGeom prst="straightConnector1">
            <a:avLst/>
          </a:prstGeom>
          <a:ln w="3175">
            <a:prstDash val="sysDot"/>
            <a:tailEnd type="arrow"/>
          </a:ln>
        </p:spPr>
        <p:style>
          <a:lnRef idx="1">
            <a:schemeClr val="dk1"/>
          </a:lnRef>
          <a:fillRef idx="0">
            <a:schemeClr val="dk1"/>
          </a:fillRef>
          <a:effectRef idx="0">
            <a:schemeClr val="dk1"/>
          </a:effectRef>
          <a:fontRef idx="minor">
            <a:schemeClr val="tx1"/>
          </a:fontRef>
        </p:style>
      </p:cxnSp>
      <p:cxnSp>
        <p:nvCxnSpPr>
          <p:cNvPr id="20" name="Straight Arrow Connector 19"/>
          <p:cNvCxnSpPr>
            <a:endCxn id="11" idx="0"/>
          </p:cNvCxnSpPr>
          <p:nvPr/>
        </p:nvCxnSpPr>
        <p:spPr>
          <a:xfrm flipH="1">
            <a:off x="2888227" y="3027402"/>
            <a:ext cx="3461774" cy="1327666"/>
          </a:xfrm>
          <a:prstGeom prst="straightConnector1">
            <a:avLst/>
          </a:prstGeom>
          <a:ln w="3175">
            <a:prstDash val="sysDot"/>
            <a:tailEnd type="arrow"/>
          </a:ln>
        </p:spPr>
        <p:style>
          <a:lnRef idx="1">
            <a:schemeClr val="dk1"/>
          </a:lnRef>
          <a:fillRef idx="0">
            <a:schemeClr val="dk1"/>
          </a:fillRef>
          <a:effectRef idx="0">
            <a:schemeClr val="dk1"/>
          </a:effectRef>
          <a:fontRef idx="minor">
            <a:schemeClr val="tx1"/>
          </a:fontRef>
        </p:style>
      </p:cxnSp>
      <p:pic>
        <p:nvPicPr>
          <p:cNvPr id="2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6800" y="2253734"/>
            <a:ext cx="2641600" cy="19812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cxnSp>
        <p:nvCxnSpPr>
          <p:cNvPr id="22" name="Straight Arrow Connector 21"/>
          <p:cNvCxnSpPr/>
          <p:nvPr/>
        </p:nvCxnSpPr>
        <p:spPr>
          <a:xfrm>
            <a:off x="7696201" y="3274814"/>
            <a:ext cx="973559" cy="0"/>
          </a:xfrm>
          <a:prstGeom prst="straightConnector1">
            <a:avLst/>
          </a:prstGeom>
          <a:ln w="3175">
            <a:prstDash val="sysDot"/>
            <a:tailEnd type="arrow"/>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a:off x="6708422" y="4355068"/>
            <a:ext cx="454378" cy="521732"/>
          </a:xfrm>
          <a:prstGeom prst="straightConnector1">
            <a:avLst/>
          </a:prstGeom>
          <a:ln w="3175">
            <a:prstDash val="sysDot"/>
            <a:tailEnd type="arrow"/>
          </a:ln>
        </p:spPr>
        <p:style>
          <a:lnRef idx="1">
            <a:schemeClr val="dk1"/>
          </a:lnRef>
          <a:fillRef idx="0">
            <a:schemeClr val="dk1"/>
          </a:fillRef>
          <a:effectRef idx="0">
            <a:schemeClr val="dk1"/>
          </a:effectRef>
          <a:fontRef idx="minor">
            <a:schemeClr val="tx1"/>
          </a:fontRef>
        </p:style>
      </p:cxnSp>
      <p:cxnSp>
        <p:nvCxnSpPr>
          <p:cNvPr id="24" name="Straight Arrow Connector 23"/>
          <p:cNvCxnSpPr/>
          <p:nvPr/>
        </p:nvCxnSpPr>
        <p:spPr>
          <a:xfrm flipH="1" flipV="1">
            <a:off x="3622907" y="2118223"/>
            <a:ext cx="1138862" cy="154824"/>
          </a:xfrm>
          <a:prstGeom prst="straightConnector1">
            <a:avLst/>
          </a:prstGeom>
          <a:ln w="3175">
            <a:prstDash val="sysDot"/>
            <a:tailEnd type="arrow"/>
          </a:ln>
        </p:spPr>
        <p:style>
          <a:lnRef idx="1">
            <a:schemeClr val="dk1"/>
          </a:lnRef>
          <a:fillRef idx="0">
            <a:schemeClr val="dk1"/>
          </a:fillRef>
          <a:effectRef idx="0">
            <a:schemeClr val="dk1"/>
          </a:effectRef>
          <a:fontRef idx="minor">
            <a:schemeClr val="tx1"/>
          </a:fontRef>
        </p:style>
      </p:cxnSp>
      <p:sp>
        <p:nvSpPr>
          <p:cNvPr id="26" name="Rectangle 2"/>
          <p:cNvSpPr txBox="1">
            <a:spLocks noChangeArrowheads="1"/>
          </p:cNvSpPr>
          <p:nvPr/>
        </p:nvSpPr>
        <p:spPr bwMode="auto">
          <a:xfrm>
            <a:off x="2250303" y="531749"/>
            <a:ext cx="7750175"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bg2"/>
                </a:solidFill>
                <a:latin typeface="Tahoma" pitchFamily="34" charset="0"/>
              </a:defRPr>
            </a:lvl1pPr>
            <a:lvl2pPr marL="742950" indent="-285750" eaLnBrk="0" hangingPunct="0">
              <a:defRPr sz="1000">
                <a:solidFill>
                  <a:schemeClr val="bg2"/>
                </a:solidFill>
                <a:latin typeface="Tahoma" pitchFamily="34" charset="0"/>
              </a:defRPr>
            </a:lvl2pPr>
            <a:lvl3pPr marL="1143000" indent="-228600" eaLnBrk="0" hangingPunct="0">
              <a:defRPr sz="1000">
                <a:solidFill>
                  <a:schemeClr val="bg2"/>
                </a:solidFill>
                <a:latin typeface="Tahoma" pitchFamily="34" charset="0"/>
              </a:defRPr>
            </a:lvl3pPr>
            <a:lvl4pPr marL="1600200" indent="-228600" eaLnBrk="0" hangingPunct="0">
              <a:defRPr sz="1000">
                <a:solidFill>
                  <a:schemeClr val="bg2"/>
                </a:solidFill>
                <a:latin typeface="Tahoma" pitchFamily="34" charset="0"/>
              </a:defRPr>
            </a:lvl4pPr>
            <a:lvl5pPr marL="2057400" indent="-228600" eaLnBrk="0" hangingPunct="0">
              <a:defRPr sz="1000">
                <a:solidFill>
                  <a:schemeClr val="bg2"/>
                </a:solidFill>
                <a:latin typeface="Tahoma" pitchFamily="34" charset="0"/>
              </a:defRPr>
            </a:lvl5pPr>
            <a:lvl6pPr marL="2514600" indent="-228600" eaLnBrk="0" fontAlgn="base" hangingPunct="0">
              <a:spcBef>
                <a:spcPct val="0"/>
              </a:spcBef>
              <a:spcAft>
                <a:spcPct val="0"/>
              </a:spcAft>
              <a:defRPr sz="1000">
                <a:solidFill>
                  <a:schemeClr val="bg2"/>
                </a:solidFill>
                <a:latin typeface="Tahoma" pitchFamily="34" charset="0"/>
              </a:defRPr>
            </a:lvl6pPr>
            <a:lvl7pPr marL="2971800" indent="-228600" eaLnBrk="0" fontAlgn="base" hangingPunct="0">
              <a:spcBef>
                <a:spcPct val="0"/>
              </a:spcBef>
              <a:spcAft>
                <a:spcPct val="0"/>
              </a:spcAft>
              <a:defRPr sz="1000">
                <a:solidFill>
                  <a:schemeClr val="bg2"/>
                </a:solidFill>
                <a:latin typeface="Tahoma" pitchFamily="34" charset="0"/>
              </a:defRPr>
            </a:lvl7pPr>
            <a:lvl8pPr marL="3429000" indent="-228600" eaLnBrk="0" fontAlgn="base" hangingPunct="0">
              <a:spcBef>
                <a:spcPct val="0"/>
              </a:spcBef>
              <a:spcAft>
                <a:spcPct val="0"/>
              </a:spcAft>
              <a:defRPr sz="1000">
                <a:solidFill>
                  <a:schemeClr val="bg2"/>
                </a:solidFill>
                <a:latin typeface="Tahoma" pitchFamily="34" charset="0"/>
              </a:defRPr>
            </a:lvl8pPr>
            <a:lvl9pPr marL="3886200" indent="-228600" eaLnBrk="0" fontAlgn="base" hangingPunct="0">
              <a:spcBef>
                <a:spcPct val="0"/>
              </a:spcBef>
              <a:spcAft>
                <a:spcPct val="0"/>
              </a:spcAft>
              <a:defRPr sz="1000">
                <a:solidFill>
                  <a:schemeClr val="bg2"/>
                </a:solidFill>
                <a:latin typeface="Tahoma" pitchFamily="34" charset="0"/>
              </a:defRPr>
            </a:lvl9pPr>
          </a:lstStyle>
          <a:p>
            <a:pPr algn="ctr" fontAlgn="base">
              <a:spcBef>
                <a:spcPct val="0"/>
              </a:spcBef>
              <a:spcAft>
                <a:spcPct val="0"/>
              </a:spcAft>
              <a:buClr>
                <a:srgbClr val="0000FF"/>
              </a:buClr>
              <a:buFont typeface="Wingdings" pitchFamily="2" charset="2"/>
              <a:buNone/>
            </a:pPr>
            <a:r>
              <a:rPr lang="en-US" sz="3200" b="1" dirty="0" smtClean="0">
                <a:solidFill>
                  <a:srgbClr val="002F6C"/>
                </a:solidFill>
                <a:latin typeface="Arial"/>
                <a:ea typeface="ＭＳ Ｐゴシック" pitchFamily="-112" charset="-128"/>
                <a:cs typeface="Arial"/>
              </a:rPr>
              <a:t>Channels of Communication</a:t>
            </a:r>
            <a:endParaRPr lang="en-US" sz="3200" b="1" dirty="0">
              <a:solidFill>
                <a:srgbClr val="002F6C"/>
              </a:solidFill>
              <a:latin typeface="Arial"/>
              <a:ea typeface="ＭＳ Ｐゴシック" pitchFamily="-112" charset="-128"/>
              <a:cs typeface="Arial"/>
            </a:endParaRPr>
          </a:p>
        </p:txBody>
      </p:sp>
    </p:spTree>
    <p:extLst>
      <p:ext uri="{BB962C8B-B14F-4D97-AF65-F5344CB8AC3E}">
        <p14:creationId xmlns:p14="http://schemas.microsoft.com/office/powerpoint/2010/main" val="2831452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JPAS Access Requirements</a:t>
            </a:r>
            <a:endParaRPr lang="en-US" dirty="0"/>
          </a:p>
        </p:txBody>
      </p:sp>
      <p:sp>
        <p:nvSpPr>
          <p:cNvPr id="4" name="Content Placeholder 3"/>
          <p:cNvSpPr>
            <a:spLocks noGrp="1"/>
          </p:cNvSpPr>
          <p:nvPr>
            <p:ph idx="1"/>
          </p:nvPr>
        </p:nvSpPr>
        <p:spPr>
          <a:xfrm>
            <a:off x="911463" y="1354594"/>
            <a:ext cx="10356371" cy="5488682"/>
          </a:xfrm>
        </p:spPr>
        <p:txBody>
          <a:bodyPr/>
          <a:lstStyle/>
          <a:p>
            <a:r>
              <a:rPr lang="en-US" dirty="0"/>
              <a:t>The minimum requirement for JPAS access is Interim Secret eligibility. </a:t>
            </a:r>
            <a:endParaRPr lang="en-US" dirty="0" smtClean="0"/>
          </a:p>
          <a:p>
            <a:r>
              <a:rPr lang="en-US" dirty="0" smtClean="0"/>
              <a:t>An </a:t>
            </a:r>
            <a:r>
              <a:rPr lang="en-US" dirty="0"/>
              <a:t>a</a:t>
            </a:r>
            <a:r>
              <a:rPr lang="en-US" dirty="0" smtClean="0"/>
              <a:t>ctive </a:t>
            </a:r>
            <a:r>
              <a:rPr lang="en-US" dirty="0"/>
              <a:t>owning and/or servicing Security Management Office (SMO), </a:t>
            </a:r>
            <a:r>
              <a:rPr lang="en-US" dirty="0" smtClean="0"/>
              <a:t>with an </a:t>
            </a:r>
            <a:r>
              <a:rPr lang="en-US" dirty="0"/>
              <a:t>active facility </a:t>
            </a:r>
            <a:r>
              <a:rPr lang="en-US" dirty="0" smtClean="0"/>
              <a:t>clearance.</a:t>
            </a:r>
          </a:p>
          <a:p>
            <a:r>
              <a:rPr lang="en-US" dirty="0" smtClean="0"/>
              <a:t>Obtain </a:t>
            </a:r>
            <a:r>
              <a:rPr lang="en-US" dirty="0"/>
              <a:t>an active PKI Certificate on a </a:t>
            </a:r>
            <a:r>
              <a:rPr lang="en-US" dirty="0" smtClean="0"/>
              <a:t>smartcard prior to requesting access.</a:t>
            </a:r>
          </a:p>
          <a:p>
            <a:pPr lvl="1"/>
            <a:r>
              <a:rPr lang="en-US" dirty="0" smtClean="0"/>
              <a:t>CAC</a:t>
            </a:r>
            <a:r>
              <a:rPr lang="en-US" dirty="0"/>
              <a:t>, PIV card, ECA PKI </a:t>
            </a:r>
            <a:r>
              <a:rPr lang="en-US" dirty="0" smtClean="0"/>
              <a:t>Certificate, </a:t>
            </a:r>
            <a:r>
              <a:rPr lang="en-US" dirty="0"/>
              <a:t>or other approved DoD PKI on a </a:t>
            </a:r>
            <a:r>
              <a:rPr lang="en-US" dirty="0" smtClean="0"/>
              <a:t>smartcard/token.</a:t>
            </a:r>
          </a:p>
          <a:p>
            <a:r>
              <a:rPr lang="en-US" dirty="0" smtClean="0"/>
              <a:t>Complete JPAS training.</a:t>
            </a:r>
          </a:p>
          <a:p>
            <a:pPr lvl="1"/>
            <a:r>
              <a:rPr lang="en-US" sz="1800" dirty="0" smtClean="0"/>
              <a:t>Must include </a:t>
            </a:r>
            <a:r>
              <a:rPr lang="en-US" sz="1800" dirty="0"/>
              <a:t>your course completion </a:t>
            </a:r>
            <a:r>
              <a:rPr lang="en-US" sz="1800" dirty="0" smtClean="0"/>
              <a:t>certificate. </a:t>
            </a:r>
            <a:endParaRPr lang="en-US" sz="1800" dirty="0"/>
          </a:p>
          <a:p>
            <a:r>
              <a:rPr lang="en-US" dirty="0" smtClean="0"/>
              <a:t>Complete </a:t>
            </a:r>
            <a:r>
              <a:rPr lang="en-US" dirty="0"/>
              <a:t>Personnel Security System Access Request (PSSAR) </a:t>
            </a:r>
            <a:r>
              <a:rPr lang="en-US" dirty="0" smtClean="0"/>
              <a:t>Form. </a:t>
            </a:r>
            <a:endParaRPr lang="en-US" dirty="0"/>
          </a:p>
          <a:p>
            <a:pPr lvl="1"/>
            <a:r>
              <a:rPr lang="en-US" sz="1800" dirty="0" smtClean="0"/>
              <a:t>Submit </a:t>
            </a:r>
            <a:r>
              <a:rPr lang="en-US" sz="1800" dirty="0"/>
              <a:t>Letter of Appointment (LOA), if applicable. A LOA is required for ALL Account </a:t>
            </a:r>
            <a:r>
              <a:rPr lang="en-US" sz="1800" dirty="0" smtClean="0"/>
              <a:t>Managers.</a:t>
            </a:r>
            <a:endParaRPr lang="en-US" dirty="0"/>
          </a:p>
        </p:txBody>
      </p:sp>
    </p:spTree>
    <p:extLst>
      <p:ext uri="{BB962C8B-B14F-4D97-AF65-F5344CB8AC3E}">
        <p14:creationId xmlns:p14="http://schemas.microsoft.com/office/powerpoint/2010/main" val="2196525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JPAS Required Training</a:t>
            </a:r>
          </a:p>
        </p:txBody>
      </p:sp>
      <p:sp>
        <p:nvSpPr>
          <p:cNvPr id="4" name="Content Placeholder 3"/>
          <p:cNvSpPr>
            <a:spLocks noGrp="1"/>
          </p:cNvSpPr>
          <p:nvPr>
            <p:ph idx="1"/>
          </p:nvPr>
        </p:nvSpPr>
        <p:spPr>
          <a:xfrm>
            <a:off x="911463" y="1354594"/>
            <a:ext cx="10356371" cy="3877985"/>
          </a:xfrm>
        </p:spPr>
        <p:txBody>
          <a:bodyPr/>
          <a:lstStyle/>
          <a:p>
            <a:r>
              <a:rPr lang="en-US" dirty="0"/>
              <a:t>JPAS/JCAVS Virtual Training for Security Professionals</a:t>
            </a:r>
            <a:r>
              <a:rPr lang="en-US" sz="2000" i="1" dirty="0"/>
              <a:t> </a:t>
            </a:r>
            <a:endParaRPr lang="en-US" sz="2000" i="1" dirty="0" smtClean="0"/>
          </a:p>
          <a:p>
            <a:pPr lvl="1"/>
            <a:r>
              <a:rPr lang="en-US" dirty="0" smtClean="0"/>
              <a:t>STEPP </a:t>
            </a:r>
            <a:r>
              <a:rPr lang="en-US" dirty="0"/>
              <a:t>course </a:t>
            </a:r>
            <a:r>
              <a:rPr lang="en-US" dirty="0" smtClean="0"/>
              <a:t>PS123.16 </a:t>
            </a:r>
            <a:r>
              <a:rPr lang="en-US" dirty="0">
                <a:hlinkClick r:id="rId2"/>
              </a:rPr>
              <a:t>http://www.cdse.edu/catalog/elearning/PS123.html</a:t>
            </a:r>
            <a:endParaRPr lang="en-US" dirty="0" smtClean="0"/>
          </a:p>
          <a:p>
            <a:pPr lvl="1"/>
            <a:r>
              <a:rPr lang="en-US" dirty="0"/>
              <a:t>JCAVS LEVEL 7 and 10 USERS ONLY (in place of JCAVS training above</a:t>
            </a:r>
            <a:r>
              <a:rPr lang="en-US" dirty="0" smtClean="0"/>
              <a:t>):</a:t>
            </a:r>
          </a:p>
          <a:p>
            <a:pPr lvl="2"/>
            <a:r>
              <a:rPr lang="en-US" dirty="0"/>
              <a:t>Introduction to Personnel Security, STEPP course </a:t>
            </a:r>
            <a:r>
              <a:rPr lang="en-US" dirty="0" smtClean="0"/>
              <a:t>PS113.16 </a:t>
            </a:r>
            <a:r>
              <a:rPr lang="en-US" dirty="0">
                <a:hlinkClick r:id="rId3"/>
              </a:rPr>
              <a:t>http://</a:t>
            </a:r>
            <a:r>
              <a:rPr lang="en-US" dirty="0" smtClean="0">
                <a:hlinkClick r:id="rId3"/>
              </a:rPr>
              <a:t>www.cdse.edu/catalog/elearning/PS113.html</a:t>
            </a:r>
            <a:endParaRPr lang="en-US" dirty="0" smtClean="0"/>
          </a:p>
          <a:p>
            <a:r>
              <a:rPr lang="en-US" dirty="0"/>
              <a:t>Cyber Security Awareness/Information Assurance </a:t>
            </a:r>
            <a:r>
              <a:rPr lang="en-US" dirty="0" smtClean="0"/>
              <a:t>course*                (</a:t>
            </a:r>
            <a:r>
              <a:rPr lang="en-US" dirty="0"/>
              <a:t>2 options</a:t>
            </a:r>
            <a:r>
              <a:rPr lang="en-US" dirty="0" smtClean="0"/>
              <a:t>)</a:t>
            </a:r>
            <a:r>
              <a:rPr lang="en-US" dirty="0"/>
              <a:t> </a:t>
            </a:r>
            <a:endParaRPr lang="en-US" dirty="0" smtClean="0"/>
          </a:p>
          <a:p>
            <a:pPr lvl="1"/>
            <a:r>
              <a:rPr lang="en-US" dirty="0" smtClean="0">
                <a:hlinkClick r:id="rId4"/>
              </a:rPr>
              <a:t>http</a:t>
            </a:r>
            <a:r>
              <a:rPr lang="en-US" dirty="0">
                <a:hlinkClick r:id="rId4"/>
              </a:rPr>
              <a:t>://</a:t>
            </a:r>
            <a:r>
              <a:rPr lang="en-US" dirty="0" smtClean="0">
                <a:hlinkClick r:id="rId4"/>
              </a:rPr>
              <a:t>iase.disa.mil/eta/cyberchallenge/launchPage.htm</a:t>
            </a:r>
            <a:r>
              <a:rPr lang="en-US" dirty="0" smtClean="0"/>
              <a:t> </a:t>
            </a:r>
          </a:p>
          <a:p>
            <a:pPr lvl="1"/>
            <a:r>
              <a:rPr lang="en-US" dirty="0"/>
              <a:t>Organization (service/company/agency) security training the subject may be required to take, such as annual NISP mandatory security </a:t>
            </a:r>
            <a:r>
              <a:rPr lang="en-US" dirty="0" smtClean="0"/>
              <a:t>training </a:t>
            </a:r>
          </a:p>
        </p:txBody>
      </p:sp>
      <p:sp>
        <p:nvSpPr>
          <p:cNvPr id="5" name="TextBox 4"/>
          <p:cNvSpPr txBox="1"/>
          <p:nvPr/>
        </p:nvSpPr>
        <p:spPr>
          <a:xfrm>
            <a:off x="510454" y="6058681"/>
            <a:ext cx="11158387" cy="584775"/>
          </a:xfrm>
          <a:prstGeom prst="rect">
            <a:avLst/>
          </a:prstGeom>
          <a:noFill/>
        </p:spPr>
        <p:txBody>
          <a:bodyPr wrap="square" rtlCol="0">
            <a:spAutoFit/>
          </a:bodyPr>
          <a:lstStyle/>
          <a:p>
            <a:r>
              <a:rPr lang="en-US" sz="1600" dirty="0"/>
              <a:t>*</a:t>
            </a:r>
            <a:r>
              <a:rPr lang="en-US" sz="1600" dirty="0">
                <a:latin typeface="Arial" charset="0"/>
              </a:rPr>
              <a:t> </a:t>
            </a:r>
            <a:r>
              <a:rPr lang="en-US" sz="1600" i="1" dirty="0"/>
              <a:t>If your agency/service/company is already performing this training internally, no additional training is required.  JPAS Users are responsible for maintaining annual refresher training dates in case of </a:t>
            </a:r>
            <a:r>
              <a:rPr lang="en-US" sz="1600" i="1" dirty="0" smtClean="0"/>
              <a:t>audit</a:t>
            </a:r>
            <a:endParaRPr lang="en-US" sz="1600" i="1" dirty="0"/>
          </a:p>
        </p:txBody>
      </p:sp>
    </p:spTree>
    <p:extLst>
      <p:ext uri="{BB962C8B-B14F-4D97-AF65-F5344CB8AC3E}">
        <p14:creationId xmlns:p14="http://schemas.microsoft.com/office/powerpoint/2010/main" val="4185421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JPAS Required </a:t>
            </a:r>
            <a:r>
              <a:rPr lang="en-US" dirty="0" smtClean="0"/>
              <a:t>Training cont.</a:t>
            </a:r>
            <a:endParaRPr lang="en-US" dirty="0"/>
          </a:p>
        </p:txBody>
      </p:sp>
      <p:sp>
        <p:nvSpPr>
          <p:cNvPr id="4" name="Content Placeholder 3"/>
          <p:cNvSpPr>
            <a:spLocks noGrp="1"/>
          </p:cNvSpPr>
          <p:nvPr>
            <p:ph idx="1"/>
          </p:nvPr>
        </p:nvSpPr>
        <p:spPr>
          <a:xfrm>
            <a:off x="911463" y="1354594"/>
            <a:ext cx="10356371" cy="2072362"/>
          </a:xfrm>
        </p:spPr>
        <p:txBody>
          <a:bodyPr/>
          <a:lstStyle/>
          <a:p>
            <a:r>
              <a:rPr lang="en-US" dirty="0" smtClean="0"/>
              <a:t>Personally </a:t>
            </a:r>
            <a:r>
              <a:rPr lang="en-US" dirty="0"/>
              <a:t>Identifiable Information </a:t>
            </a:r>
            <a:r>
              <a:rPr lang="en-US" dirty="0" smtClean="0"/>
              <a:t>course* (3 options)</a:t>
            </a:r>
          </a:p>
          <a:p>
            <a:pPr lvl="1"/>
            <a:r>
              <a:rPr lang="en-US" dirty="0">
                <a:hlinkClick r:id="rId2"/>
              </a:rPr>
              <a:t>http://</a:t>
            </a:r>
            <a:r>
              <a:rPr lang="en-US" dirty="0" smtClean="0">
                <a:hlinkClick r:id="rId2"/>
              </a:rPr>
              <a:t>iatraining.disa.mil/eta/piiv2/launchPage.htm</a:t>
            </a:r>
            <a:endParaRPr lang="en-US" dirty="0" smtClean="0"/>
          </a:p>
          <a:p>
            <a:pPr lvl="1"/>
            <a:r>
              <a:rPr lang="en-US" dirty="0">
                <a:hlinkClick r:id="rId3"/>
              </a:rPr>
              <a:t>http://www.cdse.edu/catalog/elearning/DS-IF101.html</a:t>
            </a:r>
            <a:r>
              <a:rPr lang="en-US" dirty="0"/>
              <a:t> (must have STEPP </a:t>
            </a:r>
            <a:r>
              <a:rPr lang="en-US" dirty="0" smtClean="0"/>
              <a:t>acct)</a:t>
            </a:r>
          </a:p>
          <a:p>
            <a:pPr lvl="1"/>
            <a:r>
              <a:rPr lang="en-US" b="0" dirty="0" smtClean="0"/>
              <a:t>Approved </a:t>
            </a:r>
            <a:r>
              <a:rPr lang="en-US" b="0" dirty="0"/>
              <a:t>existing corporate PII training course </a:t>
            </a:r>
          </a:p>
          <a:p>
            <a:pPr lvl="1"/>
            <a:endParaRPr lang="en-US" dirty="0" smtClean="0"/>
          </a:p>
        </p:txBody>
      </p:sp>
      <p:sp>
        <p:nvSpPr>
          <p:cNvPr id="2" name="TextBox 1"/>
          <p:cNvSpPr txBox="1"/>
          <p:nvPr/>
        </p:nvSpPr>
        <p:spPr>
          <a:xfrm>
            <a:off x="510454" y="6058681"/>
            <a:ext cx="11158387" cy="584775"/>
          </a:xfrm>
          <a:prstGeom prst="rect">
            <a:avLst/>
          </a:prstGeom>
          <a:noFill/>
        </p:spPr>
        <p:txBody>
          <a:bodyPr wrap="square" rtlCol="0">
            <a:spAutoFit/>
          </a:bodyPr>
          <a:lstStyle/>
          <a:p>
            <a:r>
              <a:rPr lang="en-US" sz="1600" dirty="0"/>
              <a:t>*</a:t>
            </a:r>
            <a:r>
              <a:rPr lang="en-US" sz="1600" dirty="0">
                <a:latin typeface="Arial" charset="0"/>
              </a:rPr>
              <a:t> </a:t>
            </a:r>
            <a:r>
              <a:rPr lang="en-US" sz="1600" i="1" dirty="0"/>
              <a:t>If your agency/service/company is already performing this training internally, no additional training is required.  JPAS Users are responsible for maintaining annual refresher training dates in case of </a:t>
            </a:r>
            <a:r>
              <a:rPr lang="en-US" sz="1600" i="1" dirty="0" smtClean="0"/>
              <a:t>audit</a:t>
            </a:r>
            <a:endParaRPr lang="en-US" sz="1600" i="1" dirty="0"/>
          </a:p>
        </p:txBody>
      </p:sp>
    </p:spTree>
    <p:extLst>
      <p:ext uri="{BB962C8B-B14F-4D97-AF65-F5344CB8AC3E}">
        <p14:creationId xmlns:p14="http://schemas.microsoft.com/office/powerpoint/2010/main" val="646206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4"/>
          <p:cNvSpPr>
            <a:spLocks noChangeArrowheads="1"/>
          </p:cNvSpPr>
          <p:nvPr/>
        </p:nvSpPr>
        <p:spPr bwMode="auto">
          <a:xfrm>
            <a:off x="1237385" y="-67112"/>
            <a:ext cx="8105775" cy="1158116"/>
          </a:xfrm>
          <a:prstGeom prst="rect">
            <a:avLst/>
          </a:prstGeom>
          <a:noFill/>
          <a:ln w="12700">
            <a:noFill/>
            <a:miter lim="800000"/>
            <a:headEnd/>
            <a:tailEnd/>
          </a:ln>
          <a:effectLst/>
        </p:spPr>
        <p:txBody>
          <a:bodyPr vert="horz" wrap="square" lIns="0" tIns="0" rIns="0" bIns="0" numCol="1" anchor="ctr" anchorCtr="0" compatLnSpc="1">
            <a:prstTxWarp prst="textNoShape">
              <a:avLst/>
            </a:prstTxWarp>
          </a:bodyPr>
          <a:lstStyle/>
          <a:p>
            <a:pPr defTabSz="1183010" fontAlgn="base">
              <a:spcBef>
                <a:spcPct val="0"/>
              </a:spcBef>
              <a:spcAft>
                <a:spcPct val="0"/>
              </a:spcAft>
            </a:pPr>
            <a:r>
              <a:rPr lang="en-US" sz="2400" b="1" dirty="0">
                <a:solidFill>
                  <a:srgbClr val="002F6C"/>
                </a:solidFill>
                <a:latin typeface="Arial"/>
                <a:ea typeface="ＭＳ Ｐゴシック" pitchFamily="-112" charset="-128"/>
                <a:cs typeface="Arial"/>
              </a:rPr>
              <a:t>Personnel Security System Access Request (PSSAR)</a:t>
            </a:r>
          </a:p>
          <a:p>
            <a:pPr defTabSz="1183010" fontAlgn="base">
              <a:spcBef>
                <a:spcPct val="0"/>
              </a:spcBef>
              <a:spcAft>
                <a:spcPct val="0"/>
              </a:spcAft>
            </a:pPr>
            <a:r>
              <a:rPr lang="en-US" sz="2400" b="1" dirty="0">
                <a:solidFill>
                  <a:srgbClr val="002F6C"/>
                </a:solidFill>
                <a:latin typeface="Arial"/>
                <a:ea typeface="ＭＳ Ｐゴシック" pitchFamily="-112" charset="-128"/>
                <a:cs typeface="Arial"/>
              </a:rPr>
              <a:t>(Required for JPAS, eQIP permissions, and SWFT)</a:t>
            </a:r>
          </a:p>
        </p:txBody>
      </p:sp>
      <p:sp>
        <p:nvSpPr>
          <p:cNvPr id="5" name="TextBox 4"/>
          <p:cNvSpPr txBox="1"/>
          <p:nvPr/>
        </p:nvSpPr>
        <p:spPr>
          <a:xfrm>
            <a:off x="904090" y="6186257"/>
            <a:ext cx="10383820" cy="584775"/>
          </a:xfrm>
          <a:prstGeom prst="rect">
            <a:avLst/>
          </a:prstGeom>
          <a:noFill/>
        </p:spPr>
        <p:txBody>
          <a:bodyPr wrap="square">
            <a:spAutoFit/>
          </a:bodyPr>
          <a:lstStyle/>
          <a:p>
            <a:pPr algn="ctr">
              <a:buFont typeface="Wingdings" pitchFamily="2" charset="2"/>
              <a:buNone/>
              <a:defRPr/>
            </a:pPr>
            <a:r>
              <a:rPr lang="en-US" sz="1600" i="1" dirty="0"/>
              <a:t>Note:  Completed PSSARs should be submitted to appropriate Account Manager or DMDC Contact Center as outlined in PSSAR Procedures.  Page 3 of PSSAR provides detailed instructions for completion.</a:t>
            </a:r>
          </a:p>
        </p:txBody>
      </p:sp>
      <p:grpSp>
        <p:nvGrpSpPr>
          <p:cNvPr id="4" name="Group 3"/>
          <p:cNvGrpSpPr/>
          <p:nvPr/>
        </p:nvGrpSpPr>
        <p:grpSpPr>
          <a:xfrm>
            <a:off x="1627909" y="1132609"/>
            <a:ext cx="8936182" cy="4894118"/>
            <a:chOff x="1662548" y="1132609"/>
            <a:chExt cx="8936182" cy="4894118"/>
          </a:xfrm>
        </p:grpSpPr>
        <p:pic>
          <p:nvPicPr>
            <p:cNvPr id="2" name="Picture 1"/>
            <p:cNvPicPr>
              <a:picLocks noChangeAspect="1"/>
            </p:cNvPicPr>
            <p:nvPr/>
          </p:nvPicPr>
          <p:blipFill rotWithShape="1">
            <a:blip r:embed="rId3" cstate="print"/>
            <a:srcRect l="1949" t="879" r="2218" b="2403"/>
            <a:stretch/>
          </p:blipFill>
          <p:spPr>
            <a:xfrm>
              <a:off x="1662548" y="1132609"/>
              <a:ext cx="4042064" cy="4894118"/>
            </a:xfrm>
            <a:prstGeom prst="rect">
              <a:avLst/>
            </a:prstGeom>
          </p:spPr>
        </p:pic>
        <p:pic>
          <p:nvPicPr>
            <p:cNvPr id="3" name="Picture 2"/>
            <p:cNvPicPr>
              <a:picLocks noChangeAspect="1"/>
            </p:cNvPicPr>
            <p:nvPr/>
          </p:nvPicPr>
          <p:blipFill rotWithShape="1">
            <a:blip r:embed="rId4" cstate="print"/>
            <a:srcRect l="2857" t="722" r="2857" b="2575"/>
            <a:stretch/>
          </p:blipFill>
          <p:spPr>
            <a:xfrm>
              <a:off x="6483930" y="1132609"/>
              <a:ext cx="4114800" cy="4873336"/>
            </a:xfrm>
            <a:prstGeom prst="rect">
              <a:avLst/>
            </a:prstGeom>
            <a:ln>
              <a:noFill/>
            </a:ln>
          </p:spPr>
        </p:pic>
      </p:grpSp>
    </p:spTree>
    <p:extLst>
      <p:ext uri="{BB962C8B-B14F-4D97-AF65-F5344CB8AC3E}">
        <p14:creationId xmlns:p14="http://schemas.microsoft.com/office/powerpoint/2010/main" val="1379703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JPAS User Levels</a:t>
            </a:r>
          </a:p>
        </p:txBody>
      </p:sp>
      <p:graphicFrame>
        <p:nvGraphicFramePr>
          <p:cNvPr id="5" name="Diagram 4"/>
          <p:cNvGraphicFramePr/>
          <p:nvPr>
            <p:extLst>
              <p:ext uri="{D42A27DB-BD31-4B8C-83A1-F6EECF244321}">
                <p14:modId xmlns:p14="http://schemas.microsoft.com/office/powerpoint/2010/main" val="320262726"/>
              </p:ext>
            </p:extLst>
          </p:nvPr>
        </p:nvGraphicFramePr>
        <p:xfrm>
          <a:off x="606137" y="719666"/>
          <a:ext cx="10304318" cy="59409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8705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4">
  <a:themeElements>
    <a:clrScheme name="Custom 116">
      <a:dk1>
        <a:srgbClr val="000000"/>
      </a:dk1>
      <a:lt1>
        <a:srgbClr val="000000"/>
      </a:lt1>
      <a:dk2>
        <a:srgbClr val="002F6C"/>
      </a:dk2>
      <a:lt2>
        <a:srgbClr val="FFFFFF"/>
      </a:lt2>
      <a:accent1>
        <a:srgbClr val="00A3E0"/>
      </a:accent1>
      <a:accent2>
        <a:srgbClr val="FFCD00"/>
      </a:accent2>
      <a:accent3>
        <a:srgbClr val="E03C31"/>
      </a:accent3>
      <a:accent4>
        <a:srgbClr val="43B02A"/>
      </a:accent4>
      <a:accent5>
        <a:srgbClr val="833177"/>
      </a:accent5>
      <a:accent6>
        <a:srgbClr val="00968F"/>
      </a:accent6>
      <a:hlink>
        <a:srgbClr val="007396"/>
      </a:hlink>
      <a:folHlink>
        <a:srgbClr val="63666A"/>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accent1">
                <a:gamma/>
                <a:shade val="46275"/>
                <a:invGamma/>
              </a:schemeClr>
            </a:gs>
            <a:gs pos="100000">
              <a:schemeClr val="accent1"/>
            </a:gs>
          </a:gsLst>
          <a:lin ang="5400000" scaled="1"/>
        </a:gradFill>
        <a:ln w="12700" cap="flat" cmpd="sng" algn="ctr">
          <a:solidFill>
            <a:srgbClr val="6699F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rgbClr val="FAFD00"/>
            </a:solidFill>
            <a:effectLst>
              <a:outerShdw blurRad="38100" dist="38100" dir="2700000" algn="tl">
                <a:srgbClr val="000000">
                  <a:alpha val="43137"/>
                </a:srgbClr>
              </a:outerShdw>
            </a:effectLst>
            <a:latin typeface="Arial" pitchFamily="-112" charset="0"/>
          </a:defRPr>
        </a:defPPr>
      </a:lstStyle>
    </a:spDef>
    <a:lnDef>
      <a:spPr bwMode="auto">
        <a:xfrm>
          <a:off x="0" y="0"/>
          <a:ext cx="1" cy="1"/>
        </a:xfrm>
        <a:custGeom>
          <a:avLst/>
          <a:gdLst/>
          <a:ahLst/>
          <a:cxnLst/>
          <a:rect l="0" t="0" r="0" b="0"/>
          <a:pathLst/>
        </a:custGeom>
        <a:gradFill rotWithShape="0">
          <a:gsLst>
            <a:gs pos="0">
              <a:schemeClr val="accent1">
                <a:gamma/>
                <a:shade val="46275"/>
                <a:invGamma/>
              </a:schemeClr>
            </a:gs>
            <a:gs pos="100000">
              <a:schemeClr val="accent1"/>
            </a:gs>
          </a:gsLst>
          <a:lin ang="5400000" scaled="1"/>
        </a:gradFill>
        <a:ln w="12700" cap="flat" cmpd="sng" algn="ctr">
          <a:solidFill>
            <a:srgbClr val="6699F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rgbClr val="FAFD00"/>
            </a:solidFill>
            <a:effectLst>
              <a:outerShdw blurRad="38100" dist="38100" dir="2700000" algn="tl">
                <a:srgbClr val="000000">
                  <a:alpha val="43137"/>
                </a:srgbClr>
              </a:outerShdw>
            </a:effectLst>
            <a:latin typeface="Arial" pitchFamily="-112" charset="0"/>
          </a:defRPr>
        </a:defPPr>
      </a:lstStyle>
    </a:lnDef>
    <a:txDef>
      <a:spPr>
        <a:noFill/>
      </a:spPr>
      <a:bodyPr wrap="square" rtlCol="0">
        <a:spAutoFit/>
      </a:bodyPr>
      <a:lstStyle>
        <a:defPPr>
          <a:defRPr sz="1600" dirty="0" err="1"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279F"/>
        </a:dk2>
        <a:lt2>
          <a:srgbClr val="FFFFFF"/>
        </a:lt2>
        <a:accent1>
          <a:srgbClr val="0000FF"/>
        </a:accent1>
        <a:accent2>
          <a:srgbClr val="00AE00"/>
        </a:accent2>
        <a:accent3>
          <a:srgbClr val="AAACCD"/>
        </a:accent3>
        <a:accent4>
          <a:srgbClr val="DADADA"/>
        </a:accent4>
        <a:accent5>
          <a:srgbClr val="AAAAFF"/>
        </a:accent5>
        <a:accent6>
          <a:srgbClr val="009D00"/>
        </a:accent6>
        <a:hlink>
          <a:srgbClr val="9933FF"/>
        </a:hlink>
        <a:folHlink>
          <a:srgbClr val="33CCFF"/>
        </a:folHlink>
      </a:clrScheme>
      <a:clrMap bg1="dk2" tx1="lt1" bg2="dk1" tx2="lt2" accent1="accent1" accent2="accent2" accent3="accent3" accent4="accent4" accent5="accent5" accent6="accent6" hlink="hlink" folHlink="folHlink"/>
    </a:extraClrScheme>
    <a:extraClrScheme>
      <a:clrScheme name="Office Theme 9">
        <a:dk1>
          <a:srgbClr val="000000"/>
        </a:dk1>
        <a:lt1>
          <a:srgbClr val="FFFFFF"/>
        </a:lt1>
        <a:dk2>
          <a:srgbClr val="00279F"/>
        </a:dk2>
        <a:lt2>
          <a:srgbClr val="FFFFFF"/>
        </a:lt2>
        <a:accent1>
          <a:srgbClr val="6699FF"/>
        </a:accent1>
        <a:accent2>
          <a:srgbClr val="00AE00"/>
        </a:accent2>
        <a:accent3>
          <a:srgbClr val="AAACCD"/>
        </a:accent3>
        <a:accent4>
          <a:srgbClr val="DADADA"/>
        </a:accent4>
        <a:accent5>
          <a:srgbClr val="B8CAFF"/>
        </a:accent5>
        <a:accent6>
          <a:srgbClr val="009D00"/>
        </a:accent6>
        <a:hlink>
          <a:srgbClr val="9933FF"/>
        </a:hlink>
        <a:folHlink>
          <a:srgbClr val="33CC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4" id="{0D83F716-DC3C-47D6-A22D-BE811166C74F}" vid="{74F0753C-6F70-4F20-8D10-C6AAA5F9F21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1099</TotalTime>
  <Words>4158</Words>
  <Application>Microsoft Office PowerPoint</Application>
  <PresentationFormat>Widescreen</PresentationFormat>
  <Paragraphs>399</Paragraphs>
  <Slides>47</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5" baseType="lpstr">
      <vt:lpstr>ＭＳ Ｐゴシック</vt:lpstr>
      <vt:lpstr>Arial</vt:lpstr>
      <vt:lpstr>Calibri</vt:lpstr>
      <vt:lpstr>Quest Font</vt:lpstr>
      <vt:lpstr>Tahoma</vt:lpstr>
      <vt:lpstr>Wingdings</vt:lpstr>
      <vt:lpstr>Theme4</vt:lpstr>
      <vt:lpstr>Document</vt:lpstr>
      <vt:lpstr>JPAS Basics &amp; Updates</vt:lpstr>
      <vt:lpstr>What You’re Here For?</vt:lpstr>
      <vt:lpstr>JPAS Basics</vt:lpstr>
      <vt:lpstr>Access to JPAS</vt:lpstr>
      <vt:lpstr>JPAS Access Requirements</vt:lpstr>
      <vt:lpstr>JPAS Required Training</vt:lpstr>
      <vt:lpstr>JPAS Required Training cont.</vt:lpstr>
      <vt:lpstr>PowerPoint Presentation</vt:lpstr>
      <vt:lpstr>JPAS User Levels</vt:lpstr>
      <vt:lpstr>Common Misuses of JPAS</vt:lpstr>
      <vt:lpstr>Common Misuses of JPAS cont.</vt:lpstr>
      <vt:lpstr>JPAS Account Activity</vt:lpstr>
      <vt:lpstr>JPAS Home Page</vt:lpstr>
      <vt:lpstr>Now That You’re In……</vt:lpstr>
      <vt:lpstr>JPAS Basics</vt:lpstr>
      <vt:lpstr>JPAS Basics</vt:lpstr>
      <vt:lpstr>JPAS Basics</vt:lpstr>
      <vt:lpstr>JPAS Basics</vt:lpstr>
      <vt:lpstr>JPAS Basics</vt:lpstr>
      <vt:lpstr>The Person Data Repository (PDR)</vt:lpstr>
      <vt:lpstr>Retaining PCL Documentation</vt:lpstr>
      <vt:lpstr>Retaining PCL Documentation cont.</vt:lpstr>
      <vt:lpstr>JPAS Notifications</vt:lpstr>
      <vt:lpstr>JPAS Reports</vt:lpstr>
      <vt:lpstr>JPAS Reports cont.</vt:lpstr>
      <vt:lpstr>JPAS Reports cont.</vt:lpstr>
      <vt:lpstr>Break In Employment vs. Break In Access</vt:lpstr>
      <vt:lpstr>Break In Employment vs. Break In Access Cont.</vt:lpstr>
      <vt:lpstr>Break In Employment vs. Break In Access Cont.</vt:lpstr>
      <vt:lpstr>Contact Information </vt:lpstr>
      <vt:lpstr>SWFT Basics</vt:lpstr>
      <vt:lpstr>PowerPoint Presentation</vt:lpstr>
      <vt:lpstr>SWFT Account Requirements</vt:lpstr>
      <vt:lpstr>SWFT Registration, Application Access, and Testing</vt:lpstr>
      <vt:lpstr>SWFT Registration, Application Access, and Testing cont.</vt:lpstr>
      <vt:lpstr>e-Fingerprint Options</vt:lpstr>
      <vt:lpstr>e-Fingerprint Options cont.</vt:lpstr>
      <vt:lpstr>Clearance Processing Updates</vt:lpstr>
      <vt:lpstr>Clearance Processing Updates</vt:lpstr>
      <vt:lpstr>Personnel Security Investigation (PSI) Update</vt:lpstr>
      <vt:lpstr>OPM Investigation Timelines</vt:lpstr>
      <vt:lpstr>DISS UPDATE</vt:lpstr>
      <vt:lpstr>DISS Update</vt:lpstr>
      <vt:lpstr>DISS Update</vt:lpstr>
      <vt:lpstr>DISS Overview</vt:lpstr>
      <vt:lpstr>DISS Transformation Benefits</vt:lpstr>
      <vt:lpstr>PowerPoint Presentation</vt:lpstr>
    </vt:vector>
  </TitlesOfParts>
  <Company>Lockheed Martin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JPAS Basics &amp; Updates</dc:title>
  <dc:creator>Burke, Steven D (US)</dc:creator>
  <cp:lastModifiedBy>Gerri Leviston</cp:lastModifiedBy>
  <cp:revision>80</cp:revision>
  <dcterms:created xsi:type="dcterms:W3CDTF">2016-07-14T10:49:42Z</dcterms:created>
  <dcterms:modified xsi:type="dcterms:W3CDTF">2016-08-16T16:11:48Z</dcterms:modified>
</cp:coreProperties>
</file>